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211300" cy="20104100"/>
  <p:notesSz cx="14211300" cy="201041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8"/>
  </p:normalViewPr>
  <p:slideViewPr>
    <p:cSldViewPr>
      <p:cViewPr varScale="1">
        <p:scale>
          <a:sx n="40" d="100"/>
          <a:sy n="40" d="100"/>
        </p:scale>
        <p:origin x="3104" y="2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323" y="6232271"/>
            <a:ext cx="1208500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2647" y="11258296"/>
            <a:ext cx="995235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0882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22089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"/>
            <a:ext cx="14216380" cy="20104100"/>
          </a:xfrm>
          <a:custGeom>
            <a:avLst/>
            <a:gdLst/>
            <a:ahLst/>
            <a:cxnLst/>
            <a:rect l="l" t="t" r="r" b="b"/>
            <a:pathLst>
              <a:path w="14216380" h="20104100">
                <a:moveTo>
                  <a:pt x="14216043" y="20104098"/>
                </a:moveTo>
                <a:lnTo>
                  <a:pt x="0" y="20104098"/>
                </a:lnTo>
                <a:lnTo>
                  <a:pt x="0" y="0"/>
                </a:lnTo>
                <a:lnTo>
                  <a:pt x="14216043" y="0"/>
                </a:lnTo>
                <a:lnTo>
                  <a:pt x="14216043" y="20104098"/>
                </a:lnTo>
                <a:close/>
              </a:path>
            </a:pathLst>
          </a:custGeom>
          <a:solidFill>
            <a:srgbClr val="FFF1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30433" y="126468"/>
            <a:ext cx="10760710" cy="2126615"/>
          </a:xfrm>
          <a:custGeom>
            <a:avLst/>
            <a:gdLst/>
            <a:ahLst/>
            <a:cxnLst/>
            <a:rect l="l" t="t" r="r" b="b"/>
            <a:pathLst>
              <a:path w="10760710" h="2126615">
                <a:moveTo>
                  <a:pt x="10406060" y="2125989"/>
                </a:moveTo>
                <a:lnTo>
                  <a:pt x="354338" y="2125989"/>
                </a:lnTo>
                <a:lnTo>
                  <a:pt x="306257" y="2122755"/>
                </a:lnTo>
                <a:lnTo>
                  <a:pt x="260141" y="2113332"/>
                </a:lnTo>
                <a:lnTo>
                  <a:pt x="216414" y="2098144"/>
                </a:lnTo>
                <a:lnTo>
                  <a:pt x="175497" y="2077612"/>
                </a:lnTo>
                <a:lnTo>
                  <a:pt x="137812" y="2052158"/>
                </a:lnTo>
                <a:lnTo>
                  <a:pt x="103783" y="2022206"/>
                </a:lnTo>
                <a:lnTo>
                  <a:pt x="73830" y="1988176"/>
                </a:lnTo>
                <a:lnTo>
                  <a:pt x="48377" y="1950492"/>
                </a:lnTo>
                <a:lnTo>
                  <a:pt x="27845" y="1909575"/>
                </a:lnTo>
                <a:lnTo>
                  <a:pt x="12657" y="1865848"/>
                </a:lnTo>
                <a:lnTo>
                  <a:pt x="3234" y="1819732"/>
                </a:lnTo>
                <a:lnTo>
                  <a:pt x="0" y="1771651"/>
                </a:lnTo>
                <a:lnTo>
                  <a:pt x="0" y="354338"/>
                </a:lnTo>
                <a:lnTo>
                  <a:pt x="3234" y="306257"/>
                </a:lnTo>
                <a:lnTo>
                  <a:pt x="12657" y="260141"/>
                </a:lnTo>
                <a:lnTo>
                  <a:pt x="27845" y="216414"/>
                </a:lnTo>
                <a:lnTo>
                  <a:pt x="48377" y="175497"/>
                </a:lnTo>
                <a:lnTo>
                  <a:pt x="73830" y="137812"/>
                </a:lnTo>
                <a:lnTo>
                  <a:pt x="103783" y="103783"/>
                </a:lnTo>
                <a:lnTo>
                  <a:pt x="137812" y="73830"/>
                </a:lnTo>
                <a:lnTo>
                  <a:pt x="175497" y="48377"/>
                </a:lnTo>
                <a:lnTo>
                  <a:pt x="216414" y="27845"/>
                </a:lnTo>
                <a:lnTo>
                  <a:pt x="260141" y="12657"/>
                </a:lnTo>
                <a:lnTo>
                  <a:pt x="306257" y="3234"/>
                </a:lnTo>
                <a:lnTo>
                  <a:pt x="354338" y="0"/>
                </a:lnTo>
                <a:lnTo>
                  <a:pt x="10406060" y="0"/>
                </a:lnTo>
                <a:lnTo>
                  <a:pt x="10452635" y="3072"/>
                </a:lnTo>
                <a:lnTo>
                  <a:pt x="10498018" y="12139"/>
                </a:lnTo>
                <a:lnTo>
                  <a:pt x="10541659" y="26972"/>
                </a:lnTo>
                <a:lnTo>
                  <a:pt x="10583005" y="47342"/>
                </a:lnTo>
                <a:lnTo>
                  <a:pt x="10621507" y="73022"/>
                </a:lnTo>
                <a:lnTo>
                  <a:pt x="10656614" y="103783"/>
                </a:lnTo>
                <a:lnTo>
                  <a:pt x="10687375" y="138890"/>
                </a:lnTo>
                <a:lnTo>
                  <a:pt x="10713055" y="177392"/>
                </a:lnTo>
                <a:lnTo>
                  <a:pt x="10733426" y="218739"/>
                </a:lnTo>
                <a:lnTo>
                  <a:pt x="10748258" y="262379"/>
                </a:lnTo>
                <a:lnTo>
                  <a:pt x="10757325" y="307763"/>
                </a:lnTo>
                <a:lnTo>
                  <a:pt x="10760398" y="354338"/>
                </a:lnTo>
                <a:lnTo>
                  <a:pt x="10760398" y="1771651"/>
                </a:lnTo>
                <a:lnTo>
                  <a:pt x="10757163" y="1819732"/>
                </a:lnTo>
                <a:lnTo>
                  <a:pt x="10747741" y="1865848"/>
                </a:lnTo>
                <a:lnTo>
                  <a:pt x="10732552" y="1909575"/>
                </a:lnTo>
                <a:lnTo>
                  <a:pt x="10712020" y="1950492"/>
                </a:lnTo>
                <a:lnTo>
                  <a:pt x="10686567" y="1988176"/>
                </a:lnTo>
                <a:lnTo>
                  <a:pt x="10656615" y="2022206"/>
                </a:lnTo>
                <a:lnTo>
                  <a:pt x="10622585" y="2052158"/>
                </a:lnTo>
                <a:lnTo>
                  <a:pt x="10584901" y="2077612"/>
                </a:lnTo>
                <a:lnTo>
                  <a:pt x="10543984" y="2098144"/>
                </a:lnTo>
                <a:lnTo>
                  <a:pt x="10500257" y="2113332"/>
                </a:lnTo>
                <a:lnTo>
                  <a:pt x="10454141" y="2122755"/>
                </a:lnTo>
                <a:lnTo>
                  <a:pt x="10406060" y="2125989"/>
                </a:lnTo>
                <a:close/>
              </a:path>
            </a:pathLst>
          </a:custGeom>
          <a:solidFill>
            <a:srgbClr val="CCE9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730433" y="126468"/>
            <a:ext cx="10760710" cy="2126615"/>
          </a:xfrm>
          <a:custGeom>
            <a:avLst/>
            <a:gdLst/>
            <a:ahLst/>
            <a:cxnLst/>
            <a:rect l="l" t="t" r="r" b="b"/>
            <a:pathLst>
              <a:path w="10760710" h="2126615">
                <a:moveTo>
                  <a:pt x="0" y="354338"/>
                </a:moveTo>
                <a:lnTo>
                  <a:pt x="3234" y="306257"/>
                </a:lnTo>
                <a:lnTo>
                  <a:pt x="12657" y="260141"/>
                </a:lnTo>
                <a:lnTo>
                  <a:pt x="27845" y="216414"/>
                </a:lnTo>
                <a:lnTo>
                  <a:pt x="48377" y="175497"/>
                </a:lnTo>
                <a:lnTo>
                  <a:pt x="73830" y="137812"/>
                </a:lnTo>
                <a:lnTo>
                  <a:pt x="103783" y="103783"/>
                </a:lnTo>
                <a:lnTo>
                  <a:pt x="137812" y="73830"/>
                </a:lnTo>
                <a:lnTo>
                  <a:pt x="175497" y="48377"/>
                </a:lnTo>
                <a:lnTo>
                  <a:pt x="216414" y="27845"/>
                </a:lnTo>
                <a:lnTo>
                  <a:pt x="260141" y="12657"/>
                </a:lnTo>
                <a:lnTo>
                  <a:pt x="306257" y="3234"/>
                </a:lnTo>
                <a:lnTo>
                  <a:pt x="354338" y="0"/>
                </a:lnTo>
                <a:lnTo>
                  <a:pt x="10406059" y="0"/>
                </a:lnTo>
                <a:lnTo>
                  <a:pt x="10452635" y="3072"/>
                </a:lnTo>
                <a:lnTo>
                  <a:pt x="10498018" y="12139"/>
                </a:lnTo>
                <a:lnTo>
                  <a:pt x="10541658" y="26972"/>
                </a:lnTo>
                <a:lnTo>
                  <a:pt x="10583005" y="47342"/>
                </a:lnTo>
                <a:lnTo>
                  <a:pt x="10621507" y="73022"/>
                </a:lnTo>
                <a:lnTo>
                  <a:pt x="10656613" y="103783"/>
                </a:lnTo>
                <a:lnTo>
                  <a:pt x="10687375" y="138890"/>
                </a:lnTo>
                <a:lnTo>
                  <a:pt x="10713055" y="177392"/>
                </a:lnTo>
                <a:lnTo>
                  <a:pt x="10733425" y="218739"/>
                </a:lnTo>
                <a:lnTo>
                  <a:pt x="10748258" y="262379"/>
                </a:lnTo>
                <a:lnTo>
                  <a:pt x="10757324" y="307763"/>
                </a:lnTo>
                <a:lnTo>
                  <a:pt x="10760397" y="354338"/>
                </a:lnTo>
                <a:lnTo>
                  <a:pt x="10760397" y="1771651"/>
                </a:lnTo>
                <a:lnTo>
                  <a:pt x="10757163" y="1819732"/>
                </a:lnTo>
                <a:lnTo>
                  <a:pt x="10747740" y="1865848"/>
                </a:lnTo>
                <a:lnTo>
                  <a:pt x="10732552" y="1909575"/>
                </a:lnTo>
                <a:lnTo>
                  <a:pt x="10712020" y="1950492"/>
                </a:lnTo>
                <a:lnTo>
                  <a:pt x="10686567" y="1988176"/>
                </a:lnTo>
                <a:lnTo>
                  <a:pt x="10656614" y="2022206"/>
                </a:lnTo>
                <a:lnTo>
                  <a:pt x="10622585" y="2052158"/>
                </a:lnTo>
                <a:lnTo>
                  <a:pt x="10584900" y="2077612"/>
                </a:lnTo>
                <a:lnTo>
                  <a:pt x="10543983" y="2098144"/>
                </a:lnTo>
                <a:lnTo>
                  <a:pt x="10500256" y="2113332"/>
                </a:lnTo>
                <a:lnTo>
                  <a:pt x="10454141" y="2122755"/>
                </a:lnTo>
                <a:lnTo>
                  <a:pt x="10406059" y="2125989"/>
                </a:lnTo>
                <a:lnTo>
                  <a:pt x="354338" y="2125989"/>
                </a:lnTo>
                <a:lnTo>
                  <a:pt x="306257" y="2122755"/>
                </a:lnTo>
                <a:lnTo>
                  <a:pt x="260141" y="2113332"/>
                </a:lnTo>
                <a:lnTo>
                  <a:pt x="216414" y="2098144"/>
                </a:lnTo>
                <a:lnTo>
                  <a:pt x="175497" y="2077612"/>
                </a:lnTo>
                <a:lnTo>
                  <a:pt x="137812" y="2052158"/>
                </a:lnTo>
                <a:lnTo>
                  <a:pt x="103783" y="2022206"/>
                </a:lnTo>
                <a:lnTo>
                  <a:pt x="73830" y="1988176"/>
                </a:lnTo>
                <a:lnTo>
                  <a:pt x="48377" y="1950492"/>
                </a:lnTo>
                <a:lnTo>
                  <a:pt x="27845" y="1909575"/>
                </a:lnTo>
                <a:lnTo>
                  <a:pt x="12657" y="1865848"/>
                </a:lnTo>
                <a:lnTo>
                  <a:pt x="3234" y="1819732"/>
                </a:lnTo>
                <a:lnTo>
                  <a:pt x="0" y="1771651"/>
                </a:lnTo>
                <a:lnTo>
                  <a:pt x="0" y="354338"/>
                </a:lnTo>
                <a:close/>
              </a:path>
            </a:pathLst>
          </a:custGeom>
          <a:ln w="35793">
            <a:solidFill>
              <a:srgbClr val="0020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40954" y="344918"/>
            <a:ext cx="10335741" cy="713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8244" y="8628584"/>
            <a:ext cx="13541161" cy="78492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34001" y="18696814"/>
            <a:ext cx="454964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0882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36708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hyperlink" Target="mailto:cyril.clouzeau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1650" y="344918"/>
            <a:ext cx="10753381" cy="7066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77800">
              <a:lnSpc>
                <a:spcPct val="100000"/>
              </a:lnSpc>
              <a:spcBef>
                <a:spcPts val="110"/>
              </a:spcBef>
            </a:pPr>
            <a:r>
              <a:rPr lang="fr-FR" i="0" u="none" strike="noStrike" dirty="0">
                <a:solidFill>
                  <a:srgbClr val="000000"/>
                </a:solidFill>
                <a:effectLst/>
                <a:latin typeface="-apple-system"/>
              </a:rPr>
              <a:t>How do </a:t>
            </a:r>
            <a:r>
              <a:rPr lang="fr-FR" i="0" u="none" strike="noStrike" dirty="0" err="1">
                <a:solidFill>
                  <a:srgbClr val="000000"/>
                </a:solidFill>
                <a:effectLst/>
                <a:latin typeface="-apple-system"/>
              </a:rPr>
              <a:t>we</a:t>
            </a:r>
            <a:r>
              <a:rPr lang="fr-FR" i="0" u="none" strike="noStrike" dirty="0">
                <a:solidFill>
                  <a:srgbClr val="000000"/>
                </a:solidFill>
                <a:effectLst/>
                <a:latin typeface="-apple-system"/>
              </a:rPr>
              <a:t> know if </a:t>
            </a:r>
            <a:r>
              <a:rPr lang="fr-FR" i="0" u="none" strike="noStrike" dirty="0" err="1">
                <a:solidFill>
                  <a:srgbClr val="000000"/>
                </a:solidFill>
                <a:effectLst/>
                <a:latin typeface="-apple-system"/>
              </a:rPr>
              <a:t>our</a:t>
            </a:r>
            <a:r>
              <a:rPr lang="fr-FR" i="0" u="none" strike="noStrike" dirty="0">
                <a:solidFill>
                  <a:srgbClr val="000000"/>
                </a:solidFill>
                <a:effectLst/>
                <a:latin typeface="-apple-system"/>
              </a:rPr>
              <a:t> perception </a:t>
            </a:r>
            <a:r>
              <a:rPr lang="fr-FR" i="0" u="none" strike="noStrike" dirty="0" err="1">
                <a:solidFill>
                  <a:srgbClr val="000000"/>
                </a:solidFill>
                <a:effectLst/>
                <a:latin typeface="-apple-system"/>
              </a:rPr>
              <a:t>is</a:t>
            </a:r>
            <a:r>
              <a:rPr lang="fr-FR" i="0" u="none" strike="noStrike" dirty="0">
                <a:solidFill>
                  <a:srgbClr val="000000"/>
                </a:solidFill>
                <a:effectLst/>
                <a:latin typeface="-apple-system"/>
              </a:rPr>
              <a:t> right </a:t>
            </a:r>
            <a:r>
              <a:rPr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81250" y="1145742"/>
            <a:ext cx="9185839" cy="93936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sz="2000" dirty="0" err="1">
                <a:latin typeface="Calibri"/>
                <a:cs typeface="Calibri"/>
              </a:rPr>
              <a:t>C.Clouzeau</a:t>
            </a:r>
            <a:r>
              <a:rPr lang="fr-FR" sz="2000" dirty="0">
                <a:latin typeface="Calibri"/>
                <a:cs typeface="Calibri"/>
              </a:rPr>
              <a:t>*</a:t>
            </a:r>
            <a:r>
              <a:rPr lang="fr-FR" sz="2000" baseline="30000" dirty="0">
                <a:latin typeface="Calibri"/>
                <a:cs typeface="Calibri"/>
              </a:rPr>
              <a:t>1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5" dirty="0" err="1">
                <a:latin typeface="Calibri"/>
                <a:cs typeface="Calibri"/>
              </a:rPr>
              <a:t>M.Baret</a:t>
            </a:r>
            <a:r>
              <a:rPr lang="fr-FR" sz="1050" baseline="30000" dirty="0">
                <a:latin typeface="Calibri"/>
                <a:cs typeface="Calibri"/>
              </a:rPr>
              <a:t> </a:t>
            </a:r>
            <a:r>
              <a:rPr lang="fr-FR" sz="1100" baseline="30000" dirty="0">
                <a:latin typeface="Calibri"/>
                <a:cs typeface="Calibri"/>
              </a:rPr>
              <a:t>1</a:t>
            </a:r>
            <a:r>
              <a:rPr sz="2000" spc="5" dirty="0">
                <a:latin typeface="Calibri"/>
                <a:cs typeface="Calibri"/>
              </a:rPr>
              <a:t>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10" dirty="0" err="1">
                <a:latin typeface="Calibri"/>
                <a:cs typeface="Calibri"/>
              </a:rPr>
              <a:t>R.Jamon</a:t>
            </a:r>
            <a:r>
              <a:rPr lang="fr-FR" sz="1050" baseline="30000" dirty="0">
                <a:latin typeface="Calibri"/>
                <a:cs typeface="Calibri"/>
              </a:rPr>
              <a:t> 1</a:t>
            </a:r>
            <a:r>
              <a:rPr sz="2000" spc="10" dirty="0">
                <a:latin typeface="Calibri"/>
                <a:cs typeface="Calibri"/>
              </a:rPr>
              <a:t>, </a:t>
            </a:r>
            <a:r>
              <a:rPr sz="2000" spc="5" dirty="0" err="1">
                <a:latin typeface="Calibri"/>
                <a:cs typeface="Calibri"/>
              </a:rPr>
              <a:t>H.Rougon</a:t>
            </a:r>
            <a:r>
              <a:rPr lang="fr-FR" sz="1050" baseline="30000" dirty="0">
                <a:latin typeface="Calibri"/>
                <a:cs typeface="Calibri"/>
              </a:rPr>
              <a:t> 1</a:t>
            </a:r>
            <a:r>
              <a:rPr sz="2000" spc="5" dirty="0">
                <a:latin typeface="Calibri"/>
                <a:cs typeface="Calibri"/>
              </a:rPr>
              <a:t>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 err="1">
                <a:latin typeface="Calibri"/>
                <a:cs typeface="Calibri"/>
              </a:rPr>
              <a:t>T.Sabatier</a:t>
            </a:r>
            <a:r>
              <a:rPr lang="fr-FR" sz="1050" baseline="30000" dirty="0">
                <a:latin typeface="Calibri"/>
                <a:cs typeface="Calibri"/>
              </a:rPr>
              <a:t> 1</a:t>
            </a:r>
            <a:r>
              <a:rPr sz="1050" spc="-10" dirty="0">
                <a:latin typeface="Calibri"/>
                <a:cs typeface="Calibri"/>
              </a:rPr>
              <a:t>,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2000" spc="5" dirty="0" err="1">
                <a:latin typeface="Calibri"/>
                <a:cs typeface="Calibri"/>
              </a:rPr>
              <a:t>L.Saccard</a:t>
            </a:r>
            <a:r>
              <a:rPr lang="fr-FR" sz="1050" baseline="30000" dirty="0">
                <a:latin typeface="Calibri"/>
                <a:cs typeface="Calibri"/>
              </a:rPr>
              <a:t> 1</a:t>
            </a:r>
            <a:r>
              <a:rPr sz="1050" spc="5" dirty="0">
                <a:latin typeface="Calibri"/>
                <a:cs typeface="Calibri"/>
              </a:rPr>
              <a:t>,</a:t>
            </a:r>
            <a:r>
              <a:rPr sz="1050" spc="210" dirty="0">
                <a:latin typeface="Calibri"/>
                <a:cs typeface="Calibri"/>
              </a:rPr>
              <a:t> </a:t>
            </a:r>
            <a:r>
              <a:rPr sz="2000" spc="5" dirty="0" err="1">
                <a:latin typeface="Calibri"/>
                <a:cs typeface="Calibri"/>
              </a:rPr>
              <a:t>R.Allard</a:t>
            </a:r>
            <a:r>
              <a:rPr lang="fr-FR" sz="1050" baseline="30000" dirty="0">
                <a:latin typeface="Calibri"/>
                <a:cs typeface="Calibri"/>
              </a:rPr>
              <a:t> 2</a:t>
            </a:r>
            <a:r>
              <a:rPr sz="1050" spc="5" dirty="0">
                <a:latin typeface="Calibri"/>
                <a:cs typeface="Calibri"/>
              </a:rPr>
              <a:t>,</a:t>
            </a:r>
            <a:r>
              <a:rPr sz="1050" spc="204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D.Navarro</a:t>
            </a:r>
            <a:r>
              <a:rPr lang="fr-FR" sz="1050" baseline="30000" dirty="0">
                <a:latin typeface="Calibri"/>
                <a:cs typeface="Calibri"/>
              </a:rPr>
              <a:t> 3</a:t>
            </a:r>
            <a:endParaRPr sz="105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fr-FR" sz="2000" spc="-5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libri"/>
                <a:cs typeface="Calibri"/>
              </a:rPr>
              <a:t>*</a:t>
            </a:r>
            <a:r>
              <a:rPr sz="1400" spc="-5" dirty="0">
                <a:latin typeface="Calibri"/>
                <a:cs typeface="Calibri"/>
              </a:rPr>
              <a:t>Référent</a:t>
            </a:r>
            <a:r>
              <a:rPr sz="1400" spc="80" dirty="0">
                <a:latin typeface="Calibri"/>
                <a:cs typeface="Calibri"/>
              </a:rPr>
              <a:t> </a:t>
            </a:r>
            <a:r>
              <a:rPr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"/>
              </a:rPr>
              <a:t>cyril.clouzeau@gmail.com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z="1100" spc="15" dirty="0">
                <a:latin typeface="Calibri"/>
                <a:cs typeface="Calibri"/>
              </a:rPr>
              <a:t>1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CEESO </a:t>
            </a:r>
            <a:r>
              <a:rPr spc="-20" dirty="0">
                <a:latin typeface="Calibri"/>
                <a:cs typeface="Calibri"/>
              </a:rPr>
              <a:t>Lyon,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z="1100" spc="15" dirty="0">
                <a:latin typeface="Calibri"/>
                <a:cs typeface="Calibri"/>
              </a:rPr>
              <a:t>2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ISOstéo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Lyon,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z="1100" spc="15" dirty="0">
                <a:latin typeface="Calibri"/>
                <a:cs typeface="Calibri"/>
              </a:rPr>
              <a:t>3</a:t>
            </a:r>
            <a:r>
              <a:rPr sz="1100" spc="114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Ecole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CENTRALE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de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Lyon</a:t>
            </a:r>
            <a:endParaRPr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44839" y="2501740"/>
            <a:ext cx="7841313" cy="1824621"/>
            <a:chOff x="244839" y="2501739"/>
            <a:chExt cx="8315325" cy="2637155"/>
          </a:xfrm>
        </p:grpSpPr>
        <p:sp>
          <p:nvSpPr>
            <p:cNvPr id="5" name="object 5"/>
            <p:cNvSpPr/>
            <p:nvPr/>
          </p:nvSpPr>
          <p:spPr>
            <a:xfrm>
              <a:off x="262736" y="2519636"/>
              <a:ext cx="8279765" cy="2600960"/>
            </a:xfrm>
            <a:custGeom>
              <a:avLst/>
              <a:gdLst/>
              <a:ahLst/>
              <a:cxnLst/>
              <a:rect l="l" t="t" r="r" b="b"/>
              <a:pathLst>
                <a:path w="8279765" h="2600960">
                  <a:moveTo>
                    <a:pt x="7845712" y="2600808"/>
                  </a:moveTo>
                  <a:lnTo>
                    <a:pt x="433476" y="2600808"/>
                  </a:lnTo>
                  <a:lnTo>
                    <a:pt x="386244" y="2598265"/>
                  </a:lnTo>
                  <a:lnTo>
                    <a:pt x="340485" y="2590810"/>
                  </a:lnTo>
                  <a:lnTo>
                    <a:pt x="296464" y="2578709"/>
                  </a:lnTo>
                  <a:lnTo>
                    <a:pt x="254445" y="2562226"/>
                  </a:lnTo>
                  <a:lnTo>
                    <a:pt x="214692" y="2541626"/>
                  </a:lnTo>
                  <a:lnTo>
                    <a:pt x="177471" y="2517172"/>
                  </a:lnTo>
                  <a:lnTo>
                    <a:pt x="143044" y="2489130"/>
                  </a:lnTo>
                  <a:lnTo>
                    <a:pt x="111678" y="2457764"/>
                  </a:lnTo>
                  <a:lnTo>
                    <a:pt x="83635" y="2423337"/>
                  </a:lnTo>
                  <a:lnTo>
                    <a:pt x="59182" y="2386116"/>
                  </a:lnTo>
                  <a:lnTo>
                    <a:pt x="38581" y="2346363"/>
                  </a:lnTo>
                  <a:lnTo>
                    <a:pt x="22098" y="2304344"/>
                  </a:lnTo>
                  <a:lnTo>
                    <a:pt x="9998" y="2260322"/>
                  </a:lnTo>
                  <a:lnTo>
                    <a:pt x="2543" y="2214564"/>
                  </a:lnTo>
                  <a:lnTo>
                    <a:pt x="0" y="2167332"/>
                  </a:lnTo>
                  <a:lnTo>
                    <a:pt x="0" y="433476"/>
                  </a:lnTo>
                  <a:lnTo>
                    <a:pt x="2543" y="386244"/>
                  </a:lnTo>
                  <a:lnTo>
                    <a:pt x="9998" y="340485"/>
                  </a:lnTo>
                  <a:lnTo>
                    <a:pt x="22098" y="296464"/>
                  </a:lnTo>
                  <a:lnTo>
                    <a:pt x="38581" y="254445"/>
                  </a:lnTo>
                  <a:lnTo>
                    <a:pt x="59182" y="214692"/>
                  </a:lnTo>
                  <a:lnTo>
                    <a:pt x="83635" y="177470"/>
                  </a:lnTo>
                  <a:lnTo>
                    <a:pt x="111678" y="143044"/>
                  </a:lnTo>
                  <a:lnTo>
                    <a:pt x="143044" y="111678"/>
                  </a:lnTo>
                  <a:lnTo>
                    <a:pt x="177471" y="83635"/>
                  </a:lnTo>
                  <a:lnTo>
                    <a:pt x="214692" y="59182"/>
                  </a:lnTo>
                  <a:lnTo>
                    <a:pt x="254445" y="38581"/>
                  </a:lnTo>
                  <a:lnTo>
                    <a:pt x="296464" y="22098"/>
                  </a:lnTo>
                  <a:lnTo>
                    <a:pt x="340485" y="9998"/>
                  </a:lnTo>
                  <a:lnTo>
                    <a:pt x="386244" y="2543"/>
                  </a:lnTo>
                  <a:lnTo>
                    <a:pt x="433476" y="0"/>
                  </a:lnTo>
                  <a:lnTo>
                    <a:pt x="7845712" y="0"/>
                  </a:lnTo>
                  <a:lnTo>
                    <a:pt x="7894624" y="2766"/>
                  </a:lnTo>
                  <a:lnTo>
                    <a:pt x="7942534" y="10950"/>
                  </a:lnTo>
                  <a:lnTo>
                    <a:pt x="7989020" y="24374"/>
                  </a:lnTo>
                  <a:lnTo>
                    <a:pt x="8033657" y="42862"/>
                  </a:lnTo>
                  <a:lnTo>
                    <a:pt x="8076019" y="66241"/>
                  </a:lnTo>
                  <a:lnTo>
                    <a:pt x="8115684" y="94332"/>
                  </a:lnTo>
                  <a:lnTo>
                    <a:pt x="8152226" y="126962"/>
                  </a:lnTo>
                  <a:lnTo>
                    <a:pt x="8184856" y="163504"/>
                  </a:lnTo>
                  <a:lnTo>
                    <a:pt x="8212948" y="203169"/>
                  </a:lnTo>
                  <a:lnTo>
                    <a:pt x="8236326" y="245531"/>
                  </a:lnTo>
                  <a:lnTo>
                    <a:pt x="8254815" y="290168"/>
                  </a:lnTo>
                  <a:lnTo>
                    <a:pt x="8268239" y="336654"/>
                  </a:lnTo>
                  <a:lnTo>
                    <a:pt x="8276422" y="384564"/>
                  </a:lnTo>
                  <a:lnTo>
                    <a:pt x="8279189" y="433476"/>
                  </a:lnTo>
                  <a:lnTo>
                    <a:pt x="8279189" y="2167332"/>
                  </a:lnTo>
                  <a:lnTo>
                    <a:pt x="8276645" y="2214564"/>
                  </a:lnTo>
                  <a:lnTo>
                    <a:pt x="8269191" y="2260322"/>
                  </a:lnTo>
                  <a:lnTo>
                    <a:pt x="8257090" y="2304344"/>
                  </a:lnTo>
                  <a:lnTo>
                    <a:pt x="8240607" y="2346363"/>
                  </a:lnTo>
                  <a:lnTo>
                    <a:pt x="8220006" y="2386116"/>
                  </a:lnTo>
                  <a:lnTo>
                    <a:pt x="8195553" y="2423337"/>
                  </a:lnTo>
                  <a:lnTo>
                    <a:pt x="8167510" y="2457764"/>
                  </a:lnTo>
                  <a:lnTo>
                    <a:pt x="8136144" y="2489130"/>
                  </a:lnTo>
                  <a:lnTo>
                    <a:pt x="8101717" y="2517172"/>
                  </a:lnTo>
                  <a:lnTo>
                    <a:pt x="8064496" y="2541626"/>
                  </a:lnTo>
                  <a:lnTo>
                    <a:pt x="8024743" y="2562226"/>
                  </a:lnTo>
                  <a:lnTo>
                    <a:pt x="7982724" y="2578709"/>
                  </a:lnTo>
                  <a:lnTo>
                    <a:pt x="7938703" y="2590810"/>
                  </a:lnTo>
                  <a:lnTo>
                    <a:pt x="7892944" y="2598265"/>
                  </a:lnTo>
                  <a:lnTo>
                    <a:pt x="7845712" y="2600808"/>
                  </a:lnTo>
                  <a:close/>
                </a:path>
              </a:pathLst>
            </a:custGeom>
            <a:solidFill>
              <a:srgbClr val="CCE9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2736" y="2519636"/>
              <a:ext cx="8279765" cy="2600960"/>
            </a:xfrm>
            <a:custGeom>
              <a:avLst/>
              <a:gdLst/>
              <a:ahLst/>
              <a:cxnLst/>
              <a:rect l="l" t="t" r="r" b="b"/>
              <a:pathLst>
                <a:path w="8279765" h="2600960">
                  <a:moveTo>
                    <a:pt x="0" y="433476"/>
                  </a:moveTo>
                  <a:lnTo>
                    <a:pt x="2543" y="386244"/>
                  </a:lnTo>
                  <a:lnTo>
                    <a:pt x="9998" y="340485"/>
                  </a:lnTo>
                  <a:lnTo>
                    <a:pt x="22098" y="296464"/>
                  </a:lnTo>
                  <a:lnTo>
                    <a:pt x="38581" y="254445"/>
                  </a:lnTo>
                  <a:lnTo>
                    <a:pt x="59182" y="214692"/>
                  </a:lnTo>
                  <a:lnTo>
                    <a:pt x="83635" y="177470"/>
                  </a:lnTo>
                  <a:lnTo>
                    <a:pt x="111678" y="143044"/>
                  </a:lnTo>
                  <a:lnTo>
                    <a:pt x="143044" y="111678"/>
                  </a:lnTo>
                  <a:lnTo>
                    <a:pt x="177471" y="83635"/>
                  </a:lnTo>
                  <a:lnTo>
                    <a:pt x="214692" y="59182"/>
                  </a:lnTo>
                  <a:lnTo>
                    <a:pt x="254445" y="38581"/>
                  </a:lnTo>
                  <a:lnTo>
                    <a:pt x="296464" y="22098"/>
                  </a:lnTo>
                  <a:lnTo>
                    <a:pt x="340485" y="9998"/>
                  </a:lnTo>
                  <a:lnTo>
                    <a:pt x="386244" y="2543"/>
                  </a:lnTo>
                  <a:lnTo>
                    <a:pt x="433476" y="0"/>
                  </a:lnTo>
                  <a:lnTo>
                    <a:pt x="7845712" y="0"/>
                  </a:lnTo>
                  <a:lnTo>
                    <a:pt x="7894624" y="2766"/>
                  </a:lnTo>
                  <a:lnTo>
                    <a:pt x="7942534" y="10950"/>
                  </a:lnTo>
                  <a:lnTo>
                    <a:pt x="7989020" y="24374"/>
                  </a:lnTo>
                  <a:lnTo>
                    <a:pt x="8033657" y="42862"/>
                  </a:lnTo>
                  <a:lnTo>
                    <a:pt x="8076019" y="66241"/>
                  </a:lnTo>
                  <a:lnTo>
                    <a:pt x="8115684" y="94332"/>
                  </a:lnTo>
                  <a:lnTo>
                    <a:pt x="8152226" y="126962"/>
                  </a:lnTo>
                  <a:lnTo>
                    <a:pt x="8184856" y="163504"/>
                  </a:lnTo>
                  <a:lnTo>
                    <a:pt x="8212948" y="203169"/>
                  </a:lnTo>
                  <a:lnTo>
                    <a:pt x="8236326" y="245531"/>
                  </a:lnTo>
                  <a:lnTo>
                    <a:pt x="8254815" y="290168"/>
                  </a:lnTo>
                  <a:lnTo>
                    <a:pt x="8268239" y="336654"/>
                  </a:lnTo>
                  <a:lnTo>
                    <a:pt x="8276422" y="384564"/>
                  </a:lnTo>
                  <a:lnTo>
                    <a:pt x="8279189" y="433476"/>
                  </a:lnTo>
                  <a:lnTo>
                    <a:pt x="8279189" y="2167332"/>
                  </a:lnTo>
                  <a:lnTo>
                    <a:pt x="8276645" y="2214564"/>
                  </a:lnTo>
                  <a:lnTo>
                    <a:pt x="8269191" y="2260322"/>
                  </a:lnTo>
                  <a:lnTo>
                    <a:pt x="8257090" y="2304344"/>
                  </a:lnTo>
                  <a:lnTo>
                    <a:pt x="8240607" y="2346363"/>
                  </a:lnTo>
                  <a:lnTo>
                    <a:pt x="8220006" y="2386116"/>
                  </a:lnTo>
                  <a:lnTo>
                    <a:pt x="8195553" y="2423337"/>
                  </a:lnTo>
                  <a:lnTo>
                    <a:pt x="8167510" y="2457764"/>
                  </a:lnTo>
                  <a:lnTo>
                    <a:pt x="8136144" y="2489130"/>
                  </a:lnTo>
                  <a:lnTo>
                    <a:pt x="8101717" y="2517172"/>
                  </a:lnTo>
                  <a:lnTo>
                    <a:pt x="8064496" y="2541626"/>
                  </a:lnTo>
                  <a:lnTo>
                    <a:pt x="8024743" y="2562226"/>
                  </a:lnTo>
                  <a:lnTo>
                    <a:pt x="7982724" y="2578709"/>
                  </a:lnTo>
                  <a:lnTo>
                    <a:pt x="7938703" y="2590810"/>
                  </a:lnTo>
                  <a:lnTo>
                    <a:pt x="7892944" y="2598265"/>
                  </a:lnTo>
                  <a:lnTo>
                    <a:pt x="7845712" y="2600808"/>
                  </a:lnTo>
                  <a:lnTo>
                    <a:pt x="433476" y="2600808"/>
                  </a:lnTo>
                  <a:lnTo>
                    <a:pt x="386244" y="2598265"/>
                  </a:lnTo>
                  <a:lnTo>
                    <a:pt x="340485" y="2590810"/>
                  </a:lnTo>
                  <a:lnTo>
                    <a:pt x="296464" y="2578709"/>
                  </a:lnTo>
                  <a:lnTo>
                    <a:pt x="254445" y="2562226"/>
                  </a:lnTo>
                  <a:lnTo>
                    <a:pt x="214692" y="2541626"/>
                  </a:lnTo>
                  <a:lnTo>
                    <a:pt x="177471" y="2517172"/>
                  </a:lnTo>
                  <a:lnTo>
                    <a:pt x="143044" y="2489130"/>
                  </a:lnTo>
                  <a:lnTo>
                    <a:pt x="111678" y="2457764"/>
                  </a:lnTo>
                  <a:lnTo>
                    <a:pt x="83635" y="2423337"/>
                  </a:lnTo>
                  <a:lnTo>
                    <a:pt x="59182" y="2386116"/>
                  </a:lnTo>
                  <a:lnTo>
                    <a:pt x="38581" y="2346363"/>
                  </a:lnTo>
                  <a:lnTo>
                    <a:pt x="22098" y="2304344"/>
                  </a:lnTo>
                  <a:lnTo>
                    <a:pt x="9998" y="2260322"/>
                  </a:lnTo>
                  <a:lnTo>
                    <a:pt x="2543" y="2214564"/>
                  </a:lnTo>
                  <a:lnTo>
                    <a:pt x="0" y="2167332"/>
                  </a:lnTo>
                  <a:lnTo>
                    <a:pt x="0" y="433476"/>
                  </a:lnTo>
                  <a:close/>
                </a:path>
              </a:pathLst>
            </a:custGeom>
            <a:ln w="35793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249174" y="2516594"/>
            <a:ext cx="5650131" cy="1365743"/>
            <a:chOff x="8781205" y="2516594"/>
            <a:chExt cx="5118100" cy="1789430"/>
          </a:xfrm>
        </p:grpSpPr>
        <p:sp>
          <p:nvSpPr>
            <p:cNvPr id="8" name="object 8"/>
            <p:cNvSpPr/>
            <p:nvPr/>
          </p:nvSpPr>
          <p:spPr>
            <a:xfrm>
              <a:off x="8799102" y="2534491"/>
              <a:ext cx="5081905" cy="1753870"/>
            </a:xfrm>
            <a:custGeom>
              <a:avLst/>
              <a:gdLst/>
              <a:ahLst/>
              <a:cxnLst/>
              <a:rect l="l" t="t" r="r" b="b"/>
              <a:pathLst>
                <a:path w="5081905" h="1753870">
                  <a:moveTo>
                    <a:pt x="4789569" y="1753488"/>
                  </a:moveTo>
                  <a:lnTo>
                    <a:pt x="292253" y="1753488"/>
                  </a:lnTo>
                  <a:lnTo>
                    <a:pt x="244848" y="1749663"/>
                  </a:lnTo>
                  <a:lnTo>
                    <a:pt x="199878" y="1738589"/>
                  </a:lnTo>
                  <a:lnTo>
                    <a:pt x="157946" y="1720867"/>
                  </a:lnTo>
                  <a:lnTo>
                    <a:pt x="119652" y="1697100"/>
                  </a:lnTo>
                  <a:lnTo>
                    <a:pt x="85599" y="1667889"/>
                  </a:lnTo>
                  <a:lnTo>
                    <a:pt x="56388" y="1633836"/>
                  </a:lnTo>
                  <a:lnTo>
                    <a:pt x="32620" y="1595542"/>
                  </a:lnTo>
                  <a:lnTo>
                    <a:pt x="14899" y="1553609"/>
                  </a:lnTo>
                  <a:lnTo>
                    <a:pt x="3825" y="1508639"/>
                  </a:lnTo>
                  <a:lnTo>
                    <a:pt x="0" y="1461234"/>
                  </a:lnTo>
                  <a:lnTo>
                    <a:pt x="0" y="292253"/>
                  </a:lnTo>
                  <a:lnTo>
                    <a:pt x="3825" y="244848"/>
                  </a:lnTo>
                  <a:lnTo>
                    <a:pt x="14899" y="199879"/>
                  </a:lnTo>
                  <a:lnTo>
                    <a:pt x="32620" y="157946"/>
                  </a:lnTo>
                  <a:lnTo>
                    <a:pt x="56388" y="119652"/>
                  </a:lnTo>
                  <a:lnTo>
                    <a:pt x="85599" y="85599"/>
                  </a:lnTo>
                  <a:lnTo>
                    <a:pt x="119652" y="56388"/>
                  </a:lnTo>
                  <a:lnTo>
                    <a:pt x="157946" y="32620"/>
                  </a:lnTo>
                  <a:lnTo>
                    <a:pt x="199878" y="14899"/>
                  </a:lnTo>
                  <a:lnTo>
                    <a:pt x="244848" y="3825"/>
                  </a:lnTo>
                  <a:lnTo>
                    <a:pt x="292253" y="0"/>
                  </a:lnTo>
                  <a:lnTo>
                    <a:pt x="4789569" y="0"/>
                  </a:lnTo>
                  <a:lnTo>
                    <a:pt x="4835564" y="3640"/>
                  </a:lnTo>
                  <a:lnTo>
                    <a:pt x="4880012" y="14346"/>
                  </a:lnTo>
                  <a:lnTo>
                    <a:pt x="4922128" y="31791"/>
                  </a:lnTo>
                  <a:lnTo>
                    <a:pt x="4961128" y="55650"/>
                  </a:lnTo>
                  <a:lnTo>
                    <a:pt x="4996225" y="85599"/>
                  </a:lnTo>
                  <a:lnTo>
                    <a:pt x="5026174" y="120696"/>
                  </a:lnTo>
                  <a:lnTo>
                    <a:pt x="5050033" y="159695"/>
                  </a:lnTo>
                  <a:lnTo>
                    <a:pt x="5067478" y="201811"/>
                  </a:lnTo>
                  <a:lnTo>
                    <a:pt x="5078184" y="246259"/>
                  </a:lnTo>
                  <a:lnTo>
                    <a:pt x="5081824" y="292253"/>
                  </a:lnTo>
                  <a:lnTo>
                    <a:pt x="5081824" y="1461234"/>
                  </a:lnTo>
                  <a:lnTo>
                    <a:pt x="5077999" y="1508639"/>
                  </a:lnTo>
                  <a:lnTo>
                    <a:pt x="5066925" y="1553609"/>
                  </a:lnTo>
                  <a:lnTo>
                    <a:pt x="5049203" y="1595542"/>
                  </a:lnTo>
                  <a:lnTo>
                    <a:pt x="5025436" y="1633836"/>
                  </a:lnTo>
                  <a:lnTo>
                    <a:pt x="4996225" y="1667889"/>
                  </a:lnTo>
                  <a:lnTo>
                    <a:pt x="4962172" y="1697100"/>
                  </a:lnTo>
                  <a:lnTo>
                    <a:pt x="4923878" y="1720867"/>
                  </a:lnTo>
                  <a:lnTo>
                    <a:pt x="4881945" y="1738589"/>
                  </a:lnTo>
                  <a:lnTo>
                    <a:pt x="4836975" y="1749663"/>
                  </a:lnTo>
                  <a:lnTo>
                    <a:pt x="4789569" y="1753488"/>
                  </a:lnTo>
                  <a:close/>
                </a:path>
              </a:pathLst>
            </a:custGeom>
            <a:solidFill>
              <a:srgbClr val="CCE9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799102" y="2534491"/>
              <a:ext cx="5081905" cy="1753870"/>
            </a:xfrm>
            <a:custGeom>
              <a:avLst/>
              <a:gdLst/>
              <a:ahLst/>
              <a:cxnLst/>
              <a:rect l="l" t="t" r="r" b="b"/>
              <a:pathLst>
                <a:path w="5081905" h="1753870">
                  <a:moveTo>
                    <a:pt x="0" y="292253"/>
                  </a:moveTo>
                  <a:lnTo>
                    <a:pt x="3825" y="244848"/>
                  </a:lnTo>
                  <a:lnTo>
                    <a:pt x="14899" y="199879"/>
                  </a:lnTo>
                  <a:lnTo>
                    <a:pt x="32620" y="157946"/>
                  </a:lnTo>
                  <a:lnTo>
                    <a:pt x="56388" y="119652"/>
                  </a:lnTo>
                  <a:lnTo>
                    <a:pt x="85599" y="85599"/>
                  </a:lnTo>
                  <a:lnTo>
                    <a:pt x="119652" y="56388"/>
                  </a:lnTo>
                  <a:lnTo>
                    <a:pt x="157946" y="32620"/>
                  </a:lnTo>
                  <a:lnTo>
                    <a:pt x="199878" y="14899"/>
                  </a:lnTo>
                  <a:lnTo>
                    <a:pt x="244848" y="3825"/>
                  </a:lnTo>
                  <a:lnTo>
                    <a:pt x="292253" y="0"/>
                  </a:lnTo>
                  <a:lnTo>
                    <a:pt x="4789569" y="0"/>
                  </a:lnTo>
                  <a:lnTo>
                    <a:pt x="4835564" y="3640"/>
                  </a:lnTo>
                  <a:lnTo>
                    <a:pt x="4880012" y="14346"/>
                  </a:lnTo>
                  <a:lnTo>
                    <a:pt x="4922128" y="31791"/>
                  </a:lnTo>
                  <a:lnTo>
                    <a:pt x="4961128" y="55650"/>
                  </a:lnTo>
                  <a:lnTo>
                    <a:pt x="4996225" y="85599"/>
                  </a:lnTo>
                  <a:lnTo>
                    <a:pt x="5026174" y="120696"/>
                  </a:lnTo>
                  <a:lnTo>
                    <a:pt x="5050033" y="159695"/>
                  </a:lnTo>
                  <a:lnTo>
                    <a:pt x="5067478" y="201811"/>
                  </a:lnTo>
                  <a:lnTo>
                    <a:pt x="5078184" y="246259"/>
                  </a:lnTo>
                  <a:lnTo>
                    <a:pt x="5081824" y="292253"/>
                  </a:lnTo>
                  <a:lnTo>
                    <a:pt x="5081824" y="1461234"/>
                  </a:lnTo>
                  <a:lnTo>
                    <a:pt x="5077999" y="1508639"/>
                  </a:lnTo>
                  <a:lnTo>
                    <a:pt x="5066925" y="1553609"/>
                  </a:lnTo>
                  <a:lnTo>
                    <a:pt x="5049203" y="1595542"/>
                  </a:lnTo>
                  <a:lnTo>
                    <a:pt x="5025436" y="1633836"/>
                  </a:lnTo>
                  <a:lnTo>
                    <a:pt x="4996225" y="1667889"/>
                  </a:lnTo>
                  <a:lnTo>
                    <a:pt x="4962172" y="1697100"/>
                  </a:lnTo>
                  <a:lnTo>
                    <a:pt x="4923878" y="1720867"/>
                  </a:lnTo>
                  <a:lnTo>
                    <a:pt x="4881945" y="1738589"/>
                  </a:lnTo>
                  <a:lnTo>
                    <a:pt x="4836975" y="1749663"/>
                  </a:lnTo>
                  <a:lnTo>
                    <a:pt x="4789569" y="1753488"/>
                  </a:lnTo>
                  <a:lnTo>
                    <a:pt x="292253" y="1753488"/>
                  </a:lnTo>
                  <a:lnTo>
                    <a:pt x="244848" y="1749663"/>
                  </a:lnTo>
                  <a:lnTo>
                    <a:pt x="199878" y="1738589"/>
                  </a:lnTo>
                  <a:lnTo>
                    <a:pt x="157946" y="1720867"/>
                  </a:lnTo>
                  <a:lnTo>
                    <a:pt x="119652" y="1697100"/>
                  </a:lnTo>
                  <a:lnTo>
                    <a:pt x="85599" y="1667889"/>
                  </a:lnTo>
                  <a:lnTo>
                    <a:pt x="56388" y="1633836"/>
                  </a:lnTo>
                  <a:lnTo>
                    <a:pt x="32620" y="1595542"/>
                  </a:lnTo>
                  <a:lnTo>
                    <a:pt x="14899" y="1553609"/>
                  </a:lnTo>
                  <a:lnTo>
                    <a:pt x="3825" y="1508639"/>
                  </a:lnTo>
                  <a:lnTo>
                    <a:pt x="0" y="1461234"/>
                  </a:lnTo>
                  <a:lnTo>
                    <a:pt x="0" y="292253"/>
                  </a:lnTo>
                  <a:close/>
                </a:path>
              </a:pathLst>
            </a:custGeom>
            <a:ln w="35793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8401050" y="2391087"/>
            <a:ext cx="5368856" cy="1281313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43815" algn="ctr">
              <a:lnSpc>
                <a:spcPct val="100000"/>
              </a:lnSpc>
              <a:spcBef>
                <a:spcPts val="1540"/>
              </a:spcBef>
            </a:pPr>
            <a:r>
              <a:rPr sz="2500" b="1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OBJECTI</a:t>
            </a:r>
            <a:r>
              <a:rPr lang="fr-FR" sz="2500" b="1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VE</a:t>
            </a:r>
            <a:endParaRPr sz="2500" dirty="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  <a:spcBef>
                <a:spcPts val="1040"/>
              </a:spcBef>
            </a:pPr>
            <a:r>
              <a:rPr lang="fr-FR" sz="1850" spc="-5" dirty="0">
                <a:latin typeface="Calibri"/>
                <a:cs typeface="Calibri"/>
              </a:rPr>
              <a:t>This </a:t>
            </a:r>
            <a:r>
              <a:rPr lang="fr-FR" sz="1850" spc="-5" dirty="0" err="1">
                <a:latin typeface="Calibri"/>
                <a:cs typeface="Calibri"/>
              </a:rPr>
              <a:t>study</a:t>
            </a:r>
            <a:r>
              <a:rPr lang="fr-FR" sz="1850" spc="-5" dirty="0">
                <a:latin typeface="Calibri"/>
                <a:cs typeface="Calibri"/>
              </a:rPr>
              <a:t> proposes a self-</a:t>
            </a:r>
            <a:r>
              <a:rPr lang="fr-FR" sz="1850" spc="-5" dirty="0" err="1">
                <a:latin typeface="Calibri"/>
                <a:cs typeface="Calibri"/>
              </a:rPr>
              <a:t>assessment</a:t>
            </a:r>
            <a:r>
              <a:rPr lang="fr-FR" sz="1850" spc="-5" dirty="0">
                <a:latin typeface="Calibri"/>
                <a:cs typeface="Calibri"/>
              </a:rPr>
              <a:t> </a:t>
            </a:r>
            <a:r>
              <a:rPr lang="fr-FR" sz="1850" spc="-5" dirty="0" err="1">
                <a:latin typeface="Calibri"/>
                <a:cs typeface="Calibri"/>
              </a:rPr>
              <a:t>tool</a:t>
            </a:r>
            <a:r>
              <a:rPr lang="fr-FR" sz="1850" spc="-5" dirty="0">
                <a:latin typeface="Calibri"/>
                <a:cs typeface="Calibri"/>
              </a:rPr>
              <a:t> for one of the components of perception: </a:t>
            </a:r>
            <a:r>
              <a:rPr lang="fr-FR" sz="1850" b="1" spc="-5" dirty="0">
                <a:latin typeface="Calibri"/>
                <a:cs typeface="Calibri"/>
              </a:rPr>
              <a:t>thermal discrimination</a:t>
            </a:r>
            <a:endParaRPr sz="1850" b="1" dirty="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38303" y="4537477"/>
            <a:ext cx="4072890" cy="2566070"/>
            <a:chOff x="243697" y="5326595"/>
            <a:chExt cx="4072890" cy="2945130"/>
          </a:xfrm>
        </p:grpSpPr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491" y="5362389"/>
              <a:ext cx="4001279" cy="2873356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261594" y="5344492"/>
              <a:ext cx="4037329" cy="2909570"/>
            </a:xfrm>
            <a:custGeom>
              <a:avLst/>
              <a:gdLst/>
              <a:ahLst/>
              <a:cxnLst/>
              <a:rect l="l" t="t" r="r" b="b"/>
              <a:pathLst>
                <a:path w="4037329" h="2909570">
                  <a:moveTo>
                    <a:pt x="0" y="484867"/>
                  </a:moveTo>
                  <a:lnTo>
                    <a:pt x="2211" y="438171"/>
                  </a:lnTo>
                  <a:lnTo>
                    <a:pt x="8712" y="392731"/>
                  </a:lnTo>
                  <a:lnTo>
                    <a:pt x="19299" y="348750"/>
                  </a:lnTo>
                  <a:lnTo>
                    <a:pt x="33770" y="306431"/>
                  </a:lnTo>
                  <a:lnTo>
                    <a:pt x="51922" y="265978"/>
                  </a:lnTo>
                  <a:lnTo>
                    <a:pt x="73553" y="227593"/>
                  </a:lnTo>
                  <a:lnTo>
                    <a:pt x="98460" y="191480"/>
                  </a:lnTo>
                  <a:lnTo>
                    <a:pt x="126441" y="157841"/>
                  </a:lnTo>
                  <a:lnTo>
                    <a:pt x="157294" y="126881"/>
                  </a:lnTo>
                  <a:lnTo>
                    <a:pt x="190816" y="98803"/>
                  </a:lnTo>
                  <a:lnTo>
                    <a:pt x="226803" y="73809"/>
                  </a:lnTo>
                  <a:lnTo>
                    <a:pt x="265055" y="52103"/>
                  </a:lnTo>
                  <a:lnTo>
                    <a:pt x="305368" y="33887"/>
                  </a:lnTo>
                  <a:lnTo>
                    <a:pt x="347541" y="19366"/>
                  </a:lnTo>
                  <a:lnTo>
                    <a:pt x="391369" y="8742"/>
                  </a:lnTo>
                  <a:lnTo>
                    <a:pt x="436652" y="2219"/>
                  </a:lnTo>
                  <a:lnTo>
                    <a:pt x="483186" y="0"/>
                  </a:lnTo>
                  <a:lnTo>
                    <a:pt x="3553886" y="0"/>
                  </a:lnTo>
                  <a:lnTo>
                    <a:pt x="3601643" y="2372"/>
                  </a:lnTo>
                  <a:lnTo>
                    <a:pt x="3648591" y="9402"/>
                  </a:lnTo>
                  <a:lnTo>
                    <a:pt x="3694414" y="20958"/>
                  </a:lnTo>
                  <a:lnTo>
                    <a:pt x="3738794" y="36908"/>
                  </a:lnTo>
                  <a:lnTo>
                    <a:pt x="3781414" y="57120"/>
                  </a:lnTo>
                  <a:lnTo>
                    <a:pt x="3821958" y="81463"/>
                  </a:lnTo>
                  <a:lnTo>
                    <a:pt x="3860109" y="109805"/>
                  </a:lnTo>
                  <a:lnTo>
                    <a:pt x="3895551" y="142014"/>
                  </a:lnTo>
                  <a:lnTo>
                    <a:pt x="3927648" y="177579"/>
                  </a:lnTo>
                  <a:lnTo>
                    <a:pt x="3955891" y="215863"/>
                  </a:lnTo>
                  <a:lnTo>
                    <a:pt x="3980150" y="256548"/>
                  </a:lnTo>
                  <a:lnTo>
                    <a:pt x="4000292" y="299317"/>
                  </a:lnTo>
                  <a:lnTo>
                    <a:pt x="4016187" y="343851"/>
                  </a:lnTo>
                  <a:lnTo>
                    <a:pt x="4027702" y="389833"/>
                  </a:lnTo>
                  <a:lnTo>
                    <a:pt x="4034708" y="436944"/>
                  </a:lnTo>
                  <a:lnTo>
                    <a:pt x="4037072" y="484867"/>
                  </a:lnTo>
                  <a:lnTo>
                    <a:pt x="4037072" y="2424282"/>
                  </a:lnTo>
                  <a:lnTo>
                    <a:pt x="4034860" y="2470978"/>
                  </a:lnTo>
                  <a:lnTo>
                    <a:pt x="4028360" y="2516418"/>
                  </a:lnTo>
                  <a:lnTo>
                    <a:pt x="4017773" y="2560399"/>
                  </a:lnTo>
                  <a:lnTo>
                    <a:pt x="4003302" y="2602718"/>
                  </a:lnTo>
                  <a:lnTo>
                    <a:pt x="3985150" y="2643172"/>
                  </a:lnTo>
                  <a:lnTo>
                    <a:pt x="3963519" y="2681557"/>
                  </a:lnTo>
                  <a:lnTo>
                    <a:pt x="3938612" y="2717670"/>
                  </a:lnTo>
                  <a:lnTo>
                    <a:pt x="3910630" y="2751308"/>
                  </a:lnTo>
                  <a:lnTo>
                    <a:pt x="3879778" y="2782268"/>
                  </a:lnTo>
                  <a:lnTo>
                    <a:pt x="3846256" y="2810346"/>
                  </a:lnTo>
                  <a:lnTo>
                    <a:pt x="3810269" y="2835340"/>
                  </a:lnTo>
                  <a:lnTo>
                    <a:pt x="3772017" y="2857047"/>
                  </a:lnTo>
                  <a:lnTo>
                    <a:pt x="3731704" y="2875262"/>
                  </a:lnTo>
                  <a:lnTo>
                    <a:pt x="3689531" y="2889783"/>
                  </a:lnTo>
                  <a:lnTo>
                    <a:pt x="3645703" y="2900407"/>
                  </a:lnTo>
                  <a:lnTo>
                    <a:pt x="3600420" y="2906930"/>
                  </a:lnTo>
                  <a:lnTo>
                    <a:pt x="3553886" y="2909150"/>
                  </a:lnTo>
                  <a:lnTo>
                    <a:pt x="483186" y="2909150"/>
                  </a:lnTo>
                  <a:lnTo>
                    <a:pt x="436652" y="2906930"/>
                  </a:lnTo>
                  <a:lnTo>
                    <a:pt x="391369" y="2900407"/>
                  </a:lnTo>
                  <a:lnTo>
                    <a:pt x="347541" y="2889783"/>
                  </a:lnTo>
                  <a:lnTo>
                    <a:pt x="305368" y="2875262"/>
                  </a:lnTo>
                  <a:lnTo>
                    <a:pt x="265055" y="2857047"/>
                  </a:lnTo>
                  <a:lnTo>
                    <a:pt x="226803" y="2835340"/>
                  </a:lnTo>
                  <a:lnTo>
                    <a:pt x="190816" y="2810346"/>
                  </a:lnTo>
                  <a:lnTo>
                    <a:pt x="157294" y="2782268"/>
                  </a:lnTo>
                  <a:lnTo>
                    <a:pt x="126441" y="2751308"/>
                  </a:lnTo>
                  <a:lnTo>
                    <a:pt x="98460" y="2717670"/>
                  </a:lnTo>
                  <a:lnTo>
                    <a:pt x="73553" y="2681557"/>
                  </a:lnTo>
                  <a:lnTo>
                    <a:pt x="51922" y="2643172"/>
                  </a:lnTo>
                  <a:lnTo>
                    <a:pt x="33770" y="2602718"/>
                  </a:lnTo>
                  <a:lnTo>
                    <a:pt x="19299" y="2560399"/>
                  </a:lnTo>
                  <a:lnTo>
                    <a:pt x="8712" y="2516418"/>
                  </a:lnTo>
                  <a:lnTo>
                    <a:pt x="2211" y="2470978"/>
                  </a:lnTo>
                  <a:lnTo>
                    <a:pt x="0" y="2424282"/>
                  </a:lnTo>
                  <a:lnTo>
                    <a:pt x="0" y="484867"/>
                  </a:lnTo>
                  <a:close/>
                </a:path>
              </a:pathLst>
            </a:custGeom>
            <a:ln w="35793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97381" y="7438829"/>
            <a:ext cx="1072188" cy="518540"/>
          </a:xfrm>
          <a:prstGeom prst="rect">
            <a:avLst/>
          </a:prstGeom>
          <a:solidFill>
            <a:srgbClr val="CCE9F1"/>
          </a:solidFill>
          <a:ln w="7457">
            <a:solidFill>
              <a:srgbClr val="00000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40005" marR="151130">
              <a:lnSpc>
                <a:spcPct val="102499"/>
              </a:lnSpc>
              <a:spcBef>
                <a:spcPts val="90"/>
              </a:spcBef>
            </a:pPr>
            <a:r>
              <a:rPr sz="1100" b="1" spc="5" dirty="0">
                <a:latin typeface="Arial"/>
                <a:cs typeface="Arial"/>
              </a:rPr>
              <a:t>1- </a:t>
            </a:r>
            <a:r>
              <a:rPr lang="fr-FR" sz="1100" b="1" spc="15" dirty="0" err="1">
                <a:latin typeface="Arial"/>
                <a:cs typeface="Arial"/>
              </a:rPr>
              <a:t>Warming</a:t>
            </a:r>
            <a:r>
              <a:rPr lang="fr-FR" sz="1100" b="1" spc="15" dirty="0">
                <a:latin typeface="Arial"/>
                <a:cs typeface="Arial"/>
              </a:rPr>
              <a:t> up the module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442673" y="4559043"/>
            <a:ext cx="2338705" cy="2557706"/>
            <a:chOff x="4456626" y="5344492"/>
            <a:chExt cx="2338705" cy="2059939"/>
          </a:xfrm>
        </p:grpSpPr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74523" y="5362389"/>
              <a:ext cx="2302666" cy="2024114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465575" y="5353440"/>
              <a:ext cx="2320925" cy="2042160"/>
            </a:xfrm>
            <a:custGeom>
              <a:avLst/>
              <a:gdLst/>
              <a:ahLst/>
              <a:cxnLst/>
              <a:rect l="l" t="t" r="r" b="b"/>
              <a:pathLst>
                <a:path w="2320925" h="2042159">
                  <a:moveTo>
                    <a:pt x="0" y="0"/>
                  </a:moveTo>
                  <a:lnTo>
                    <a:pt x="2320563" y="0"/>
                  </a:lnTo>
                  <a:lnTo>
                    <a:pt x="2320563" y="2042011"/>
                  </a:lnTo>
                  <a:lnTo>
                    <a:pt x="0" y="2042011"/>
                  </a:lnTo>
                  <a:lnTo>
                    <a:pt x="0" y="0"/>
                  </a:lnTo>
                  <a:close/>
                </a:path>
              </a:pathLst>
            </a:custGeom>
            <a:ln w="17896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1533515" y="7568385"/>
            <a:ext cx="440055" cy="293370"/>
            <a:chOff x="5746529" y="7839597"/>
            <a:chExt cx="440055" cy="293370"/>
          </a:xfrm>
        </p:grpSpPr>
        <p:sp>
          <p:nvSpPr>
            <p:cNvPr id="24" name="object 24"/>
            <p:cNvSpPr/>
            <p:nvPr/>
          </p:nvSpPr>
          <p:spPr>
            <a:xfrm>
              <a:off x="5749512" y="7842580"/>
              <a:ext cx="434340" cy="287655"/>
            </a:xfrm>
            <a:custGeom>
              <a:avLst/>
              <a:gdLst/>
              <a:ahLst/>
              <a:cxnLst/>
              <a:rect l="l" t="t" r="r" b="b"/>
              <a:pathLst>
                <a:path w="434339" h="287654">
                  <a:moveTo>
                    <a:pt x="8979" y="215501"/>
                  </a:moveTo>
                  <a:lnTo>
                    <a:pt x="0" y="215501"/>
                  </a:lnTo>
                  <a:lnTo>
                    <a:pt x="0" y="71833"/>
                  </a:lnTo>
                  <a:lnTo>
                    <a:pt x="8979" y="71833"/>
                  </a:lnTo>
                  <a:lnTo>
                    <a:pt x="8979" y="215501"/>
                  </a:lnTo>
                  <a:close/>
                </a:path>
                <a:path w="434339" h="287654">
                  <a:moveTo>
                    <a:pt x="35916" y="215501"/>
                  </a:moveTo>
                  <a:lnTo>
                    <a:pt x="17958" y="215501"/>
                  </a:lnTo>
                  <a:lnTo>
                    <a:pt x="17958" y="71833"/>
                  </a:lnTo>
                  <a:lnTo>
                    <a:pt x="35916" y="71833"/>
                  </a:lnTo>
                  <a:lnTo>
                    <a:pt x="35916" y="215501"/>
                  </a:lnTo>
                  <a:close/>
                </a:path>
                <a:path w="434339" h="287654">
                  <a:moveTo>
                    <a:pt x="290083" y="287335"/>
                  </a:moveTo>
                  <a:lnTo>
                    <a:pt x="290083" y="215501"/>
                  </a:lnTo>
                  <a:lnTo>
                    <a:pt x="44896" y="215501"/>
                  </a:lnTo>
                  <a:lnTo>
                    <a:pt x="44896" y="71833"/>
                  </a:lnTo>
                  <a:lnTo>
                    <a:pt x="290083" y="71833"/>
                  </a:lnTo>
                  <a:lnTo>
                    <a:pt x="290083" y="0"/>
                  </a:lnTo>
                  <a:lnTo>
                    <a:pt x="433751" y="143667"/>
                  </a:lnTo>
                  <a:lnTo>
                    <a:pt x="290083" y="287335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49512" y="7842580"/>
              <a:ext cx="434340" cy="287655"/>
            </a:xfrm>
            <a:custGeom>
              <a:avLst/>
              <a:gdLst/>
              <a:ahLst/>
              <a:cxnLst/>
              <a:rect l="l" t="t" r="r" b="b"/>
              <a:pathLst>
                <a:path w="434339" h="287654">
                  <a:moveTo>
                    <a:pt x="0" y="71833"/>
                  </a:moveTo>
                  <a:lnTo>
                    <a:pt x="8979" y="71833"/>
                  </a:lnTo>
                  <a:lnTo>
                    <a:pt x="8979" y="215501"/>
                  </a:lnTo>
                  <a:lnTo>
                    <a:pt x="0" y="215501"/>
                  </a:lnTo>
                  <a:lnTo>
                    <a:pt x="0" y="71833"/>
                  </a:lnTo>
                  <a:close/>
                </a:path>
                <a:path w="434339" h="287654">
                  <a:moveTo>
                    <a:pt x="17958" y="71833"/>
                  </a:moveTo>
                  <a:lnTo>
                    <a:pt x="35916" y="71833"/>
                  </a:lnTo>
                  <a:lnTo>
                    <a:pt x="35916" y="215501"/>
                  </a:lnTo>
                  <a:lnTo>
                    <a:pt x="17958" y="215501"/>
                  </a:lnTo>
                  <a:lnTo>
                    <a:pt x="17958" y="71833"/>
                  </a:lnTo>
                  <a:close/>
                </a:path>
                <a:path w="434339" h="287654">
                  <a:moveTo>
                    <a:pt x="44896" y="71833"/>
                  </a:moveTo>
                  <a:lnTo>
                    <a:pt x="290083" y="71833"/>
                  </a:lnTo>
                  <a:lnTo>
                    <a:pt x="290083" y="0"/>
                  </a:lnTo>
                  <a:lnTo>
                    <a:pt x="433751" y="143667"/>
                  </a:lnTo>
                  <a:lnTo>
                    <a:pt x="290083" y="287335"/>
                  </a:lnTo>
                  <a:lnTo>
                    <a:pt x="290083" y="215501"/>
                  </a:lnTo>
                  <a:lnTo>
                    <a:pt x="44896" y="215501"/>
                  </a:lnTo>
                  <a:lnTo>
                    <a:pt x="44896" y="71833"/>
                  </a:lnTo>
                  <a:close/>
                </a:path>
              </a:pathLst>
            </a:custGeom>
            <a:ln w="596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3721405" y="7531655"/>
            <a:ext cx="436880" cy="293370"/>
            <a:chOff x="7652001" y="7839597"/>
            <a:chExt cx="436880" cy="293370"/>
          </a:xfrm>
        </p:grpSpPr>
        <p:sp>
          <p:nvSpPr>
            <p:cNvPr id="27" name="object 27"/>
            <p:cNvSpPr/>
            <p:nvPr/>
          </p:nvSpPr>
          <p:spPr>
            <a:xfrm>
              <a:off x="7652001" y="7842580"/>
              <a:ext cx="434340" cy="287655"/>
            </a:xfrm>
            <a:custGeom>
              <a:avLst/>
              <a:gdLst/>
              <a:ahLst/>
              <a:cxnLst/>
              <a:rect l="l" t="t" r="r" b="b"/>
              <a:pathLst>
                <a:path w="434340" h="287654">
                  <a:moveTo>
                    <a:pt x="8979" y="215501"/>
                  </a:moveTo>
                  <a:lnTo>
                    <a:pt x="0" y="215501"/>
                  </a:lnTo>
                  <a:lnTo>
                    <a:pt x="0" y="71833"/>
                  </a:lnTo>
                  <a:lnTo>
                    <a:pt x="8979" y="71833"/>
                  </a:lnTo>
                  <a:lnTo>
                    <a:pt x="8979" y="215501"/>
                  </a:lnTo>
                  <a:close/>
                </a:path>
                <a:path w="434340" h="287654">
                  <a:moveTo>
                    <a:pt x="35916" y="215501"/>
                  </a:moveTo>
                  <a:lnTo>
                    <a:pt x="17958" y="215501"/>
                  </a:lnTo>
                  <a:lnTo>
                    <a:pt x="17958" y="71833"/>
                  </a:lnTo>
                  <a:lnTo>
                    <a:pt x="35916" y="71833"/>
                  </a:lnTo>
                  <a:lnTo>
                    <a:pt x="35916" y="215501"/>
                  </a:lnTo>
                  <a:close/>
                </a:path>
                <a:path w="434340" h="287654">
                  <a:moveTo>
                    <a:pt x="290083" y="287335"/>
                  </a:moveTo>
                  <a:lnTo>
                    <a:pt x="290083" y="215501"/>
                  </a:lnTo>
                  <a:lnTo>
                    <a:pt x="44896" y="215501"/>
                  </a:lnTo>
                  <a:lnTo>
                    <a:pt x="44896" y="71833"/>
                  </a:lnTo>
                  <a:lnTo>
                    <a:pt x="290083" y="71833"/>
                  </a:lnTo>
                  <a:lnTo>
                    <a:pt x="290083" y="0"/>
                  </a:lnTo>
                  <a:lnTo>
                    <a:pt x="433751" y="143667"/>
                  </a:lnTo>
                  <a:lnTo>
                    <a:pt x="290083" y="287335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696897" y="7842580"/>
              <a:ext cx="389255" cy="287655"/>
            </a:xfrm>
            <a:custGeom>
              <a:avLst/>
              <a:gdLst/>
              <a:ahLst/>
              <a:cxnLst/>
              <a:rect l="l" t="t" r="r" b="b"/>
              <a:pathLst>
                <a:path w="389254" h="287654">
                  <a:moveTo>
                    <a:pt x="0" y="71833"/>
                  </a:moveTo>
                  <a:lnTo>
                    <a:pt x="245187" y="71833"/>
                  </a:lnTo>
                  <a:lnTo>
                    <a:pt x="245187" y="0"/>
                  </a:lnTo>
                  <a:lnTo>
                    <a:pt x="388855" y="143667"/>
                  </a:lnTo>
                  <a:lnTo>
                    <a:pt x="245187" y="287335"/>
                  </a:lnTo>
                  <a:lnTo>
                    <a:pt x="245187" y="215501"/>
                  </a:lnTo>
                  <a:lnTo>
                    <a:pt x="0" y="215501"/>
                  </a:lnTo>
                  <a:lnTo>
                    <a:pt x="0" y="71833"/>
                  </a:lnTo>
                  <a:close/>
                </a:path>
              </a:pathLst>
            </a:custGeom>
            <a:ln w="596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6995282" y="4567916"/>
            <a:ext cx="2249711" cy="2535631"/>
            <a:chOff x="6961994" y="5353440"/>
            <a:chExt cx="2249711" cy="2042160"/>
          </a:xfrm>
        </p:grpSpPr>
        <p:pic>
          <p:nvPicPr>
            <p:cNvPr id="30" name="object 3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70942" y="5362389"/>
              <a:ext cx="1887985" cy="2024114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6961994" y="5353440"/>
              <a:ext cx="1906270" cy="2042160"/>
            </a:xfrm>
            <a:custGeom>
              <a:avLst/>
              <a:gdLst/>
              <a:ahLst/>
              <a:cxnLst/>
              <a:rect l="l" t="t" r="r" b="b"/>
              <a:pathLst>
                <a:path w="1906270" h="2042159">
                  <a:moveTo>
                    <a:pt x="0" y="0"/>
                  </a:moveTo>
                  <a:lnTo>
                    <a:pt x="1905882" y="0"/>
                  </a:lnTo>
                  <a:lnTo>
                    <a:pt x="1905882" y="2042011"/>
                  </a:lnTo>
                  <a:lnTo>
                    <a:pt x="0" y="2042011"/>
                  </a:lnTo>
                  <a:lnTo>
                    <a:pt x="0" y="0"/>
                  </a:lnTo>
                  <a:close/>
                </a:path>
              </a:pathLst>
            </a:custGeom>
            <a:ln w="17896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575849" y="6142428"/>
              <a:ext cx="622935" cy="358775"/>
            </a:xfrm>
            <a:custGeom>
              <a:avLst/>
              <a:gdLst/>
              <a:ahLst/>
              <a:cxnLst/>
              <a:rect l="l" t="t" r="r" b="b"/>
              <a:pathLst>
                <a:path w="622934" h="358775">
                  <a:moveTo>
                    <a:pt x="11204" y="268903"/>
                  </a:moveTo>
                  <a:lnTo>
                    <a:pt x="0" y="268903"/>
                  </a:lnTo>
                  <a:lnTo>
                    <a:pt x="0" y="89634"/>
                  </a:lnTo>
                  <a:lnTo>
                    <a:pt x="11204" y="89634"/>
                  </a:lnTo>
                  <a:lnTo>
                    <a:pt x="11204" y="268903"/>
                  </a:lnTo>
                  <a:close/>
                </a:path>
                <a:path w="622934" h="358775">
                  <a:moveTo>
                    <a:pt x="44817" y="268903"/>
                  </a:moveTo>
                  <a:lnTo>
                    <a:pt x="22408" y="268903"/>
                  </a:lnTo>
                  <a:lnTo>
                    <a:pt x="22408" y="89634"/>
                  </a:lnTo>
                  <a:lnTo>
                    <a:pt x="44817" y="89634"/>
                  </a:lnTo>
                  <a:lnTo>
                    <a:pt x="44817" y="268903"/>
                  </a:lnTo>
                  <a:close/>
                </a:path>
                <a:path w="622934" h="358775">
                  <a:moveTo>
                    <a:pt x="443484" y="358537"/>
                  </a:moveTo>
                  <a:lnTo>
                    <a:pt x="443484" y="268903"/>
                  </a:lnTo>
                  <a:lnTo>
                    <a:pt x="56021" y="268903"/>
                  </a:lnTo>
                  <a:lnTo>
                    <a:pt x="56021" y="89634"/>
                  </a:lnTo>
                  <a:lnTo>
                    <a:pt x="443484" y="89634"/>
                  </a:lnTo>
                  <a:lnTo>
                    <a:pt x="443484" y="0"/>
                  </a:lnTo>
                  <a:lnTo>
                    <a:pt x="622753" y="179269"/>
                  </a:lnTo>
                  <a:lnTo>
                    <a:pt x="443484" y="358537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588770" y="6120134"/>
              <a:ext cx="622935" cy="358775"/>
            </a:xfrm>
            <a:custGeom>
              <a:avLst/>
              <a:gdLst/>
              <a:ahLst/>
              <a:cxnLst/>
              <a:rect l="l" t="t" r="r" b="b"/>
              <a:pathLst>
                <a:path w="622934" h="358775">
                  <a:moveTo>
                    <a:pt x="0" y="89634"/>
                  </a:moveTo>
                  <a:lnTo>
                    <a:pt x="11204" y="89634"/>
                  </a:lnTo>
                  <a:lnTo>
                    <a:pt x="11204" y="268903"/>
                  </a:lnTo>
                  <a:lnTo>
                    <a:pt x="0" y="268903"/>
                  </a:lnTo>
                  <a:lnTo>
                    <a:pt x="0" y="89634"/>
                  </a:lnTo>
                  <a:close/>
                </a:path>
                <a:path w="622934" h="358775">
                  <a:moveTo>
                    <a:pt x="22408" y="89634"/>
                  </a:moveTo>
                  <a:lnTo>
                    <a:pt x="44817" y="89634"/>
                  </a:lnTo>
                  <a:lnTo>
                    <a:pt x="44817" y="268903"/>
                  </a:lnTo>
                  <a:lnTo>
                    <a:pt x="22408" y="268903"/>
                  </a:lnTo>
                  <a:lnTo>
                    <a:pt x="22408" y="89634"/>
                  </a:lnTo>
                  <a:close/>
                </a:path>
                <a:path w="622934" h="358775">
                  <a:moveTo>
                    <a:pt x="56021" y="89634"/>
                  </a:moveTo>
                  <a:lnTo>
                    <a:pt x="443484" y="89634"/>
                  </a:lnTo>
                  <a:lnTo>
                    <a:pt x="443484" y="0"/>
                  </a:lnTo>
                  <a:lnTo>
                    <a:pt x="622753" y="179269"/>
                  </a:lnTo>
                  <a:lnTo>
                    <a:pt x="443484" y="358537"/>
                  </a:lnTo>
                  <a:lnTo>
                    <a:pt x="443484" y="268903"/>
                  </a:lnTo>
                  <a:lnTo>
                    <a:pt x="56021" y="268903"/>
                  </a:lnTo>
                  <a:lnTo>
                    <a:pt x="56021" y="89634"/>
                  </a:lnTo>
                  <a:close/>
                </a:path>
              </a:pathLst>
            </a:custGeom>
            <a:ln w="596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2034122" y="7475048"/>
            <a:ext cx="1581150" cy="345864"/>
          </a:xfrm>
          <a:prstGeom prst="rect">
            <a:avLst/>
          </a:prstGeom>
          <a:solidFill>
            <a:srgbClr val="CCE9F1"/>
          </a:solidFill>
          <a:ln w="7457">
            <a:solidFill>
              <a:srgbClr val="00000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40005" marR="62230">
              <a:lnSpc>
                <a:spcPct val="102499"/>
              </a:lnSpc>
              <a:spcBef>
                <a:spcPts val="90"/>
              </a:spcBef>
            </a:pPr>
            <a:r>
              <a:rPr sz="1100" b="1" spc="5" dirty="0">
                <a:latin typeface="Arial"/>
                <a:cs typeface="Arial"/>
              </a:rPr>
              <a:t>2-</a:t>
            </a:r>
            <a:r>
              <a:rPr lang="fr-FR" sz="1100" b="1" spc="5" dirty="0">
                <a:latin typeface="Arial"/>
                <a:cs typeface="Arial"/>
              </a:rPr>
              <a:t> </a:t>
            </a:r>
            <a:r>
              <a:rPr lang="fr-FR" sz="1100" b="1" spc="5" dirty="0" err="1">
                <a:latin typeface="Arial"/>
                <a:cs typeface="Arial"/>
              </a:rPr>
              <a:t>Positioning</a:t>
            </a:r>
            <a:r>
              <a:rPr lang="fr-FR" sz="1100" b="1" spc="5" dirty="0">
                <a:latin typeface="Arial"/>
                <a:cs typeface="Arial"/>
              </a:rPr>
              <a:t> the </a:t>
            </a:r>
            <a:r>
              <a:rPr lang="fr-FR" sz="1100" b="1" spc="5" dirty="0" err="1">
                <a:latin typeface="Arial"/>
                <a:cs typeface="Arial"/>
              </a:rPr>
              <a:t>student's</a:t>
            </a:r>
            <a:r>
              <a:rPr lang="fr-FR" sz="1100" b="1" spc="5" dirty="0">
                <a:latin typeface="Arial"/>
                <a:cs typeface="Arial"/>
              </a:rPr>
              <a:t> index finger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6214683" y="7557560"/>
            <a:ext cx="400050" cy="278130"/>
            <a:chOff x="9561214" y="7847227"/>
            <a:chExt cx="400050" cy="278130"/>
          </a:xfrm>
        </p:grpSpPr>
        <p:sp>
          <p:nvSpPr>
            <p:cNvPr id="37" name="object 37"/>
            <p:cNvSpPr/>
            <p:nvPr/>
          </p:nvSpPr>
          <p:spPr>
            <a:xfrm>
              <a:off x="9564389" y="7850403"/>
              <a:ext cx="393700" cy="271780"/>
            </a:xfrm>
            <a:custGeom>
              <a:avLst/>
              <a:gdLst/>
              <a:ahLst/>
              <a:cxnLst/>
              <a:rect l="l" t="t" r="r" b="b"/>
              <a:pathLst>
                <a:path w="393700" h="271779">
                  <a:moveTo>
                    <a:pt x="8490" y="203770"/>
                  </a:moveTo>
                  <a:lnTo>
                    <a:pt x="0" y="203770"/>
                  </a:lnTo>
                  <a:lnTo>
                    <a:pt x="0" y="67923"/>
                  </a:lnTo>
                  <a:lnTo>
                    <a:pt x="8490" y="67923"/>
                  </a:lnTo>
                  <a:lnTo>
                    <a:pt x="8490" y="203770"/>
                  </a:lnTo>
                  <a:close/>
                </a:path>
                <a:path w="393700" h="271779">
                  <a:moveTo>
                    <a:pt x="33961" y="203770"/>
                  </a:moveTo>
                  <a:lnTo>
                    <a:pt x="16980" y="203770"/>
                  </a:lnTo>
                  <a:lnTo>
                    <a:pt x="16980" y="67923"/>
                  </a:lnTo>
                  <a:lnTo>
                    <a:pt x="33961" y="67923"/>
                  </a:lnTo>
                  <a:lnTo>
                    <a:pt x="33961" y="203770"/>
                  </a:lnTo>
                  <a:close/>
                </a:path>
                <a:path w="393700" h="271779">
                  <a:moveTo>
                    <a:pt x="257319" y="271693"/>
                  </a:moveTo>
                  <a:lnTo>
                    <a:pt x="257319" y="203770"/>
                  </a:lnTo>
                  <a:lnTo>
                    <a:pt x="42452" y="203770"/>
                  </a:lnTo>
                  <a:lnTo>
                    <a:pt x="42452" y="67923"/>
                  </a:lnTo>
                  <a:lnTo>
                    <a:pt x="257319" y="67923"/>
                  </a:lnTo>
                  <a:lnTo>
                    <a:pt x="257319" y="0"/>
                  </a:lnTo>
                  <a:lnTo>
                    <a:pt x="393166" y="135846"/>
                  </a:lnTo>
                  <a:lnTo>
                    <a:pt x="257319" y="271693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9564389" y="7850402"/>
              <a:ext cx="393700" cy="271780"/>
            </a:xfrm>
            <a:custGeom>
              <a:avLst/>
              <a:gdLst/>
              <a:ahLst/>
              <a:cxnLst/>
              <a:rect l="l" t="t" r="r" b="b"/>
              <a:pathLst>
                <a:path w="393700" h="271779">
                  <a:moveTo>
                    <a:pt x="0" y="67923"/>
                  </a:moveTo>
                  <a:lnTo>
                    <a:pt x="8490" y="67923"/>
                  </a:lnTo>
                  <a:lnTo>
                    <a:pt x="8490" y="203770"/>
                  </a:lnTo>
                  <a:lnTo>
                    <a:pt x="0" y="203770"/>
                  </a:lnTo>
                  <a:lnTo>
                    <a:pt x="0" y="67923"/>
                  </a:lnTo>
                  <a:close/>
                </a:path>
                <a:path w="393700" h="271779">
                  <a:moveTo>
                    <a:pt x="16980" y="67923"/>
                  </a:moveTo>
                  <a:lnTo>
                    <a:pt x="33961" y="67923"/>
                  </a:lnTo>
                  <a:lnTo>
                    <a:pt x="33961" y="203770"/>
                  </a:lnTo>
                  <a:lnTo>
                    <a:pt x="16980" y="203770"/>
                  </a:lnTo>
                  <a:lnTo>
                    <a:pt x="16980" y="67923"/>
                  </a:lnTo>
                  <a:close/>
                </a:path>
                <a:path w="393700" h="271779">
                  <a:moveTo>
                    <a:pt x="42452" y="67923"/>
                  </a:moveTo>
                  <a:lnTo>
                    <a:pt x="257319" y="67923"/>
                  </a:lnTo>
                  <a:lnTo>
                    <a:pt x="257319" y="0"/>
                  </a:lnTo>
                  <a:lnTo>
                    <a:pt x="393166" y="135846"/>
                  </a:lnTo>
                  <a:lnTo>
                    <a:pt x="257319" y="271693"/>
                  </a:lnTo>
                  <a:lnTo>
                    <a:pt x="257319" y="203770"/>
                  </a:lnTo>
                  <a:lnTo>
                    <a:pt x="42452" y="203770"/>
                  </a:lnTo>
                  <a:lnTo>
                    <a:pt x="42452" y="67923"/>
                  </a:lnTo>
                  <a:close/>
                </a:path>
              </a:pathLst>
            </a:custGeom>
            <a:ln w="596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4250157" y="7441740"/>
            <a:ext cx="1866364" cy="518540"/>
          </a:xfrm>
          <a:prstGeom prst="rect">
            <a:avLst/>
          </a:prstGeom>
          <a:solidFill>
            <a:srgbClr val="CCE9F1"/>
          </a:solidFill>
          <a:ln w="7457">
            <a:solidFill>
              <a:srgbClr val="00000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40005" marR="238125">
              <a:lnSpc>
                <a:spcPct val="102499"/>
              </a:lnSpc>
              <a:spcBef>
                <a:spcPts val="90"/>
              </a:spcBef>
            </a:pPr>
            <a:r>
              <a:rPr sz="1100" b="1" spc="5" dirty="0">
                <a:latin typeface="Arial"/>
                <a:cs typeface="Arial"/>
              </a:rPr>
              <a:t>3- </a:t>
            </a:r>
            <a:r>
              <a:rPr lang="fr-FR" sz="1100" b="1" dirty="0">
                <a:latin typeface="Arial"/>
                <a:cs typeface="Arial"/>
              </a:rPr>
              <a:t>The examiner </a:t>
            </a:r>
            <a:r>
              <a:rPr lang="fr-FR" sz="1100" b="1" dirty="0" err="1">
                <a:latin typeface="Arial"/>
                <a:cs typeface="Arial"/>
              </a:rPr>
              <a:t>launches</a:t>
            </a:r>
            <a:r>
              <a:rPr lang="fr-FR" sz="1100" b="1" dirty="0">
                <a:latin typeface="Arial"/>
                <a:cs typeface="Arial"/>
              </a:rPr>
              <a:t> the </a:t>
            </a:r>
            <a:r>
              <a:rPr lang="fr-FR" sz="1100" b="1" dirty="0" err="1">
                <a:latin typeface="Arial"/>
                <a:cs typeface="Arial"/>
              </a:rPr>
              <a:t>random</a:t>
            </a:r>
            <a:r>
              <a:rPr lang="fr-FR" sz="1100" b="1" dirty="0">
                <a:latin typeface="Arial"/>
                <a:cs typeface="Arial"/>
              </a:rPr>
              <a:t> </a:t>
            </a:r>
            <a:r>
              <a:rPr lang="fr-FR" sz="1100" b="1" dirty="0" err="1">
                <a:latin typeface="Arial"/>
                <a:cs typeface="Arial"/>
              </a:rPr>
              <a:t>temperature</a:t>
            </a:r>
            <a:r>
              <a:rPr lang="fr-FR" sz="1100" b="1" dirty="0">
                <a:latin typeface="Arial"/>
                <a:cs typeface="Arial"/>
              </a:rPr>
              <a:t> variation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5409792" y="8200769"/>
            <a:ext cx="8727641" cy="10055507"/>
            <a:chOff x="5468172" y="8122094"/>
            <a:chExt cx="8747872" cy="11604405"/>
          </a:xfrm>
        </p:grpSpPr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910910" y="8122094"/>
              <a:ext cx="3305134" cy="1930602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5468172" y="16976314"/>
              <a:ext cx="8494395" cy="2750185"/>
            </a:xfrm>
            <a:custGeom>
              <a:avLst/>
              <a:gdLst/>
              <a:ahLst/>
              <a:cxnLst/>
              <a:rect l="l" t="t" r="r" b="b"/>
              <a:pathLst>
                <a:path w="8494394" h="2750184">
                  <a:moveTo>
                    <a:pt x="8035782" y="2749769"/>
                  </a:moveTo>
                  <a:lnTo>
                    <a:pt x="458304" y="2749769"/>
                  </a:lnTo>
                  <a:lnTo>
                    <a:pt x="411445" y="2747403"/>
                  </a:lnTo>
                  <a:lnTo>
                    <a:pt x="365939" y="2740458"/>
                  </a:lnTo>
                  <a:lnTo>
                    <a:pt x="322018" y="2729165"/>
                  </a:lnTo>
                  <a:lnTo>
                    <a:pt x="279911" y="2713753"/>
                  </a:lnTo>
                  <a:lnTo>
                    <a:pt x="239849" y="2694454"/>
                  </a:lnTo>
                  <a:lnTo>
                    <a:pt x="202061" y="2671498"/>
                  </a:lnTo>
                  <a:lnTo>
                    <a:pt x="166780" y="2645115"/>
                  </a:lnTo>
                  <a:lnTo>
                    <a:pt x="134234" y="2615535"/>
                  </a:lnTo>
                  <a:lnTo>
                    <a:pt x="104654" y="2582989"/>
                  </a:lnTo>
                  <a:lnTo>
                    <a:pt x="78271" y="2547707"/>
                  </a:lnTo>
                  <a:lnTo>
                    <a:pt x="55314" y="2509920"/>
                  </a:lnTo>
                  <a:lnTo>
                    <a:pt x="36015" y="2469858"/>
                  </a:lnTo>
                  <a:lnTo>
                    <a:pt x="20604" y="2427751"/>
                  </a:lnTo>
                  <a:lnTo>
                    <a:pt x="9311" y="2383829"/>
                  </a:lnTo>
                  <a:lnTo>
                    <a:pt x="2366" y="2338324"/>
                  </a:lnTo>
                  <a:lnTo>
                    <a:pt x="0" y="2291465"/>
                  </a:lnTo>
                  <a:lnTo>
                    <a:pt x="0" y="458304"/>
                  </a:lnTo>
                  <a:lnTo>
                    <a:pt x="2366" y="411445"/>
                  </a:lnTo>
                  <a:lnTo>
                    <a:pt x="9311" y="365940"/>
                  </a:lnTo>
                  <a:lnTo>
                    <a:pt x="20604" y="322018"/>
                  </a:lnTo>
                  <a:lnTo>
                    <a:pt x="36015" y="279911"/>
                  </a:lnTo>
                  <a:lnTo>
                    <a:pt x="55314" y="239849"/>
                  </a:lnTo>
                  <a:lnTo>
                    <a:pt x="78271" y="202062"/>
                  </a:lnTo>
                  <a:lnTo>
                    <a:pt x="104654" y="166780"/>
                  </a:lnTo>
                  <a:lnTo>
                    <a:pt x="134234" y="134234"/>
                  </a:lnTo>
                  <a:lnTo>
                    <a:pt x="166780" y="104654"/>
                  </a:lnTo>
                  <a:lnTo>
                    <a:pt x="202061" y="78271"/>
                  </a:lnTo>
                  <a:lnTo>
                    <a:pt x="239849" y="55314"/>
                  </a:lnTo>
                  <a:lnTo>
                    <a:pt x="279911" y="36015"/>
                  </a:lnTo>
                  <a:lnTo>
                    <a:pt x="322018" y="20604"/>
                  </a:lnTo>
                  <a:lnTo>
                    <a:pt x="365939" y="9311"/>
                  </a:lnTo>
                  <a:lnTo>
                    <a:pt x="411445" y="2366"/>
                  </a:lnTo>
                  <a:lnTo>
                    <a:pt x="458304" y="0"/>
                  </a:lnTo>
                  <a:lnTo>
                    <a:pt x="8035782" y="0"/>
                  </a:lnTo>
                  <a:lnTo>
                    <a:pt x="8087496" y="2925"/>
                  </a:lnTo>
                  <a:lnTo>
                    <a:pt x="8138151" y="11577"/>
                  </a:lnTo>
                  <a:lnTo>
                    <a:pt x="8187299" y="25770"/>
                  </a:lnTo>
                  <a:lnTo>
                    <a:pt x="8234492" y="45318"/>
                  </a:lnTo>
                  <a:lnTo>
                    <a:pt x="8279281" y="70035"/>
                  </a:lnTo>
                  <a:lnTo>
                    <a:pt x="8321218" y="99735"/>
                  </a:lnTo>
                  <a:lnTo>
                    <a:pt x="8359853" y="134233"/>
                  </a:lnTo>
                  <a:lnTo>
                    <a:pt x="8394351" y="172868"/>
                  </a:lnTo>
                  <a:lnTo>
                    <a:pt x="8424051" y="214805"/>
                  </a:lnTo>
                  <a:lnTo>
                    <a:pt x="8448769" y="259594"/>
                  </a:lnTo>
                  <a:lnTo>
                    <a:pt x="8468316" y="306787"/>
                  </a:lnTo>
                  <a:lnTo>
                    <a:pt x="8482509" y="355935"/>
                  </a:lnTo>
                  <a:lnTo>
                    <a:pt x="8491161" y="406590"/>
                  </a:lnTo>
                  <a:lnTo>
                    <a:pt x="8494087" y="458304"/>
                  </a:lnTo>
                  <a:lnTo>
                    <a:pt x="8494087" y="2291465"/>
                  </a:lnTo>
                  <a:lnTo>
                    <a:pt x="8491721" y="2338324"/>
                  </a:lnTo>
                  <a:lnTo>
                    <a:pt x="8484776" y="2383829"/>
                  </a:lnTo>
                  <a:lnTo>
                    <a:pt x="8473482" y="2427751"/>
                  </a:lnTo>
                  <a:lnTo>
                    <a:pt x="8458071" y="2469858"/>
                  </a:lnTo>
                  <a:lnTo>
                    <a:pt x="8438772" y="2509920"/>
                  </a:lnTo>
                  <a:lnTo>
                    <a:pt x="8415816" y="2547707"/>
                  </a:lnTo>
                  <a:lnTo>
                    <a:pt x="8389432" y="2582989"/>
                  </a:lnTo>
                  <a:lnTo>
                    <a:pt x="8359852" y="2615535"/>
                  </a:lnTo>
                  <a:lnTo>
                    <a:pt x="8327306" y="2645115"/>
                  </a:lnTo>
                  <a:lnTo>
                    <a:pt x="8292025" y="2671498"/>
                  </a:lnTo>
                  <a:lnTo>
                    <a:pt x="8254237" y="2694454"/>
                  </a:lnTo>
                  <a:lnTo>
                    <a:pt x="8214175" y="2713753"/>
                  </a:lnTo>
                  <a:lnTo>
                    <a:pt x="8172068" y="2729165"/>
                  </a:lnTo>
                  <a:lnTo>
                    <a:pt x="8128147" y="2740458"/>
                  </a:lnTo>
                  <a:lnTo>
                    <a:pt x="8082641" y="2747403"/>
                  </a:lnTo>
                  <a:lnTo>
                    <a:pt x="8035782" y="2749769"/>
                  </a:lnTo>
                  <a:close/>
                </a:path>
              </a:pathLst>
            </a:custGeom>
            <a:solidFill>
              <a:srgbClr val="CCE9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468172" y="16976314"/>
              <a:ext cx="8494395" cy="2750185"/>
            </a:xfrm>
            <a:custGeom>
              <a:avLst/>
              <a:gdLst/>
              <a:ahLst/>
              <a:cxnLst/>
              <a:rect l="l" t="t" r="r" b="b"/>
              <a:pathLst>
                <a:path w="8494394" h="2750184">
                  <a:moveTo>
                    <a:pt x="0" y="458304"/>
                  </a:moveTo>
                  <a:lnTo>
                    <a:pt x="2366" y="411445"/>
                  </a:lnTo>
                  <a:lnTo>
                    <a:pt x="9311" y="365940"/>
                  </a:lnTo>
                  <a:lnTo>
                    <a:pt x="20604" y="322018"/>
                  </a:lnTo>
                  <a:lnTo>
                    <a:pt x="36015" y="279911"/>
                  </a:lnTo>
                  <a:lnTo>
                    <a:pt x="55314" y="239849"/>
                  </a:lnTo>
                  <a:lnTo>
                    <a:pt x="78271" y="202062"/>
                  </a:lnTo>
                  <a:lnTo>
                    <a:pt x="104654" y="166780"/>
                  </a:lnTo>
                  <a:lnTo>
                    <a:pt x="134234" y="134234"/>
                  </a:lnTo>
                  <a:lnTo>
                    <a:pt x="166780" y="104654"/>
                  </a:lnTo>
                  <a:lnTo>
                    <a:pt x="202061" y="78271"/>
                  </a:lnTo>
                  <a:lnTo>
                    <a:pt x="239849" y="55314"/>
                  </a:lnTo>
                  <a:lnTo>
                    <a:pt x="279911" y="36015"/>
                  </a:lnTo>
                  <a:lnTo>
                    <a:pt x="322018" y="20604"/>
                  </a:lnTo>
                  <a:lnTo>
                    <a:pt x="365939" y="9311"/>
                  </a:lnTo>
                  <a:lnTo>
                    <a:pt x="411445" y="2366"/>
                  </a:lnTo>
                  <a:lnTo>
                    <a:pt x="458304" y="0"/>
                  </a:lnTo>
                  <a:lnTo>
                    <a:pt x="8035782" y="0"/>
                  </a:lnTo>
                  <a:lnTo>
                    <a:pt x="8087496" y="2925"/>
                  </a:lnTo>
                  <a:lnTo>
                    <a:pt x="8138151" y="11577"/>
                  </a:lnTo>
                  <a:lnTo>
                    <a:pt x="8187299" y="25770"/>
                  </a:lnTo>
                  <a:lnTo>
                    <a:pt x="8234492" y="45318"/>
                  </a:lnTo>
                  <a:lnTo>
                    <a:pt x="8279281" y="70035"/>
                  </a:lnTo>
                  <a:lnTo>
                    <a:pt x="8321218" y="99735"/>
                  </a:lnTo>
                  <a:lnTo>
                    <a:pt x="8359853" y="134233"/>
                  </a:lnTo>
                  <a:lnTo>
                    <a:pt x="8394351" y="172868"/>
                  </a:lnTo>
                  <a:lnTo>
                    <a:pt x="8424051" y="214805"/>
                  </a:lnTo>
                  <a:lnTo>
                    <a:pt x="8448769" y="259594"/>
                  </a:lnTo>
                  <a:lnTo>
                    <a:pt x="8468316" y="306787"/>
                  </a:lnTo>
                  <a:lnTo>
                    <a:pt x="8482509" y="355935"/>
                  </a:lnTo>
                  <a:lnTo>
                    <a:pt x="8491161" y="406590"/>
                  </a:lnTo>
                  <a:lnTo>
                    <a:pt x="8494087" y="458304"/>
                  </a:lnTo>
                  <a:lnTo>
                    <a:pt x="8494087" y="2291465"/>
                  </a:lnTo>
                  <a:lnTo>
                    <a:pt x="8491721" y="2338324"/>
                  </a:lnTo>
                  <a:lnTo>
                    <a:pt x="8484776" y="2383829"/>
                  </a:lnTo>
                  <a:lnTo>
                    <a:pt x="8473482" y="2427751"/>
                  </a:lnTo>
                  <a:lnTo>
                    <a:pt x="8458071" y="2469858"/>
                  </a:lnTo>
                  <a:lnTo>
                    <a:pt x="8438772" y="2509920"/>
                  </a:lnTo>
                  <a:lnTo>
                    <a:pt x="8415816" y="2547707"/>
                  </a:lnTo>
                  <a:lnTo>
                    <a:pt x="8389432" y="2582989"/>
                  </a:lnTo>
                  <a:lnTo>
                    <a:pt x="8359852" y="2615535"/>
                  </a:lnTo>
                  <a:lnTo>
                    <a:pt x="8327306" y="2645115"/>
                  </a:lnTo>
                  <a:lnTo>
                    <a:pt x="8292025" y="2671498"/>
                  </a:lnTo>
                  <a:lnTo>
                    <a:pt x="8254237" y="2694454"/>
                  </a:lnTo>
                  <a:lnTo>
                    <a:pt x="8214175" y="2713753"/>
                  </a:lnTo>
                  <a:lnTo>
                    <a:pt x="8172068" y="2729165"/>
                  </a:lnTo>
                  <a:lnTo>
                    <a:pt x="8128147" y="2740458"/>
                  </a:lnTo>
                  <a:lnTo>
                    <a:pt x="8082641" y="2747403"/>
                  </a:lnTo>
                  <a:lnTo>
                    <a:pt x="8035782" y="2749769"/>
                  </a:lnTo>
                  <a:lnTo>
                    <a:pt x="458304" y="2749769"/>
                  </a:lnTo>
                  <a:lnTo>
                    <a:pt x="411445" y="2747403"/>
                  </a:lnTo>
                  <a:lnTo>
                    <a:pt x="365939" y="2740458"/>
                  </a:lnTo>
                  <a:lnTo>
                    <a:pt x="322018" y="2729165"/>
                  </a:lnTo>
                  <a:lnTo>
                    <a:pt x="279911" y="2713753"/>
                  </a:lnTo>
                  <a:lnTo>
                    <a:pt x="239849" y="2694454"/>
                  </a:lnTo>
                  <a:lnTo>
                    <a:pt x="202061" y="2671498"/>
                  </a:lnTo>
                  <a:lnTo>
                    <a:pt x="166780" y="2645115"/>
                  </a:lnTo>
                  <a:lnTo>
                    <a:pt x="134234" y="2615535"/>
                  </a:lnTo>
                  <a:lnTo>
                    <a:pt x="104654" y="2582989"/>
                  </a:lnTo>
                  <a:lnTo>
                    <a:pt x="78271" y="2547707"/>
                  </a:lnTo>
                  <a:lnTo>
                    <a:pt x="55314" y="2509920"/>
                  </a:lnTo>
                  <a:lnTo>
                    <a:pt x="36015" y="2469858"/>
                  </a:lnTo>
                  <a:lnTo>
                    <a:pt x="20604" y="2427751"/>
                  </a:lnTo>
                  <a:lnTo>
                    <a:pt x="9311" y="2383829"/>
                  </a:lnTo>
                  <a:lnTo>
                    <a:pt x="2366" y="2338324"/>
                  </a:lnTo>
                  <a:lnTo>
                    <a:pt x="0" y="2291465"/>
                  </a:lnTo>
                  <a:lnTo>
                    <a:pt x="0" y="458304"/>
                  </a:lnTo>
                  <a:close/>
                </a:path>
              </a:pathLst>
            </a:custGeom>
            <a:ln w="35793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441394" y="2676678"/>
            <a:ext cx="7351395" cy="1769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90"/>
              </a:spcBef>
            </a:pPr>
            <a:r>
              <a:rPr lang="fr-FR" sz="1850" spc="5" dirty="0" err="1">
                <a:latin typeface="Calibri"/>
                <a:cs typeface="Calibri"/>
              </a:rPr>
              <a:t>Osteopathic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testing</a:t>
            </a:r>
            <a:r>
              <a:rPr lang="fr-FR" sz="1850" spc="5" dirty="0">
                <a:latin typeface="Calibri"/>
                <a:cs typeface="Calibri"/>
              </a:rPr>
              <a:t> and </a:t>
            </a:r>
            <a:r>
              <a:rPr lang="fr-FR" sz="1850" spc="5" dirty="0" err="1">
                <a:latin typeface="Calibri"/>
                <a:cs typeface="Calibri"/>
              </a:rPr>
              <a:t>diagnosis</a:t>
            </a:r>
            <a:r>
              <a:rPr lang="fr-FR" sz="1850" spc="5" dirty="0">
                <a:latin typeface="Calibri"/>
                <a:cs typeface="Calibri"/>
              </a:rPr>
              <a:t> are </a:t>
            </a:r>
            <a:r>
              <a:rPr lang="fr-FR" sz="1850" spc="5" dirty="0" err="1">
                <a:latin typeface="Calibri"/>
                <a:cs typeface="Calibri"/>
              </a:rPr>
              <a:t>based</a:t>
            </a:r>
            <a:r>
              <a:rPr lang="fr-FR" sz="1850" spc="5" dirty="0">
                <a:latin typeface="Calibri"/>
                <a:cs typeface="Calibri"/>
              </a:rPr>
              <a:t> on the </a:t>
            </a:r>
            <a:r>
              <a:rPr lang="fr-FR" sz="1850" spc="5" dirty="0" err="1">
                <a:latin typeface="Calibri"/>
                <a:cs typeface="Calibri"/>
              </a:rPr>
              <a:t>quality</a:t>
            </a:r>
            <a:r>
              <a:rPr lang="fr-FR" sz="1850" spc="5" dirty="0">
                <a:latin typeface="Calibri"/>
                <a:cs typeface="Calibri"/>
              </a:rPr>
              <a:t> of </a:t>
            </a:r>
            <a:r>
              <a:rPr lang="fr-FR" sz="1850" spc="5" dirty="0" err="1">
                <a:latin typeface="Calibri"/>
                <a:cs typeface="Calibri"/>
              </a:rPr>
              <a:t>manual</a:t>
            </a:r>
            <a:r>
              <a:rPr lang="fr-FR" sz="1850" spc="5" dirty="0">
                <a:latin typeface="Calibri"/>
                <a:cs typeface="Calibri"/>
              </a:rPr>
              <a:t> perception. </a:t>
            </a:r>
          </a:p>
          <a:p>
            <a:pPr marL="12700" marR="5080">
              <a:lnSpc>
                <a:spcPct val="101600"/>
              </a:lnSpc>
              <a:spcBef>
                <a:spcPts val="90"/>
              </a:spcBef>
            </a:pPr>
            <a:r>
              <a:rPr lang="fr-FR" sz="1850" spc="5" dirty="0">
                <a:latin typeface="Calibri"/>
                <a:cs typeface="Calibri"/>
              </a:rPr>
              <a:t>This subjective, </a:t>
            </a:r>
            <a:r>
              <a:rPr lang="fr-FR" sz="1850" spc="5" dirty="0" err="1">
                <a:latin typeface="Calibri"/>
                <a:cs typeface="Calibri"/>
              </a:rPr>
              <a:t>complex</a:t>
            </a:r>
            <a:r>
              <a:rPr lang="fr-FR" sz="1850" spc="5" dirty="0">
                <a:latin typeface="Calibri"/>
                <a:cs typeface="Calibri"/>
              </a:rPr>
              <a:t> and </a:t>
            </a:r>
            <a:r>
              <a:rPr lang="fr-FR" sz="1850" spc="5" dirty="0" err="1">
                <a:latin typeface="Calibri"/>
                <a:cs typeface="Calibri"/>
              </a:rPr>
              <a:t>multifactorial</a:t>
            </a:r>
            <a:r>
              <a:rPr lang="fr-FR" sz="1850" spc="5" dirty="0">
                <a:latin typeface="Calibri"/>
                <a:cs typeface="Calibri"/>
              </a:rPr>
              <a:t> perception </a:t>
            </a:r>
            <a:r>
              <a:rPr lang="fr-FR" sz="1850" spc="5" dirty="0" err="1">
                <a:latin typeface="Calibri"/>
                <a:cs typeface="Calibri"/>
              </a:rPr>
              <a:t>is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difficult</a:t>
            </a:r>
            <a:r>
              <a:rPr lang="fr-FR" sz="1850" spc="5" dirty="0">
                <a:latin typeface="Calibri"/>
                <a:cs typeface="Calibri"/>
              </a:rPr>
              <a:t> to </a:t>
            </a:r>
            <a:r>
              <a:rPr lang="fr-FR" sz="1850" spc="5" dirty="0" err="1">
                <a:latin typeface="Calibri"/>
                <a:cs typeface="Calibri"/>
              </a:rPr>
              <a:t>assess</a:t>
            </a:r>
            <a:r>
              <a:rPr lang="fr-FR" sz="1850" spc="5" dirty="0">
                <a:latin typeface="Calibri"/>
                <a:cs typeface="Calibri"/>
              </a:rPr>
              <a:t> for the </a:t>
            </a:r>
            <a:r>
              <a:rPr lang="fr-FR" sz="1850" spc="5" dirty="0" err="1">
                <a:latin typeface="Calibri"/>
                <a:cs typeface="Calibri"/>
              </a:rPr>
              <a:t>student</a:t>
            </a:r>
            <a:r>
              <a:rPr lang="fr-FR" sz="1850" spc="5" dirty="0">
                <a:latin typeface="Calibri"/>
                <a:cs typeface="Calibri"/>
              </a:rPr>
              <a:t>, </a:t>
            </a:r>
            <a:r>
              <a:rPr lang="fr-FR" sz="1850" spc="5" dirty="0" err="1">
                <a:latin typeface="Calibri"/>
                <a:cs typeface="Calibri"/>
              </a:rPr>
              <a:t>who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is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looking</a:t>
            </a:r>
            <a:r>
              <a:rPr lang="fr-FR" sz="1850" spc="5" dirty="0">
                <a:latin typeface="Calibri"/>
                <a:cs typeface="Calibri"/>
              </a:rPr>
              <a:t> for </a:t>
            </a:r>
            <a:r>
              <a:rPr lang="fr-FR" sz="1850" spc="5" dirty="0" err="1">
                <a:latin typeface="Calibri"/>
                <a:cs typeface="Calibri"/>
              </a:rPr>
              <a:t>conformity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with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what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is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expected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during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his</a:t>
            </a:r>
            <a:r>
              <a:rPr lang="fr-FR" sz="1850" spc="5" dirty="0">
                <a:latin typeface="Calibri"/>
                <a:cs typeface="Calibri"/>
              </a:rPr>
              <a:t> or </a:t>
            </a:r>
            <a:r>
              <a:rPr lang="fr-FR" sz="1850" spc="5" dirty="0" err="1">
                <a:latin typeface="Calibri"/>
                <a:cs typeface="Calibri"/>
              </a:rPr>
              <a:t>her</a:t>
            </a:r>
            <a:r>
              <a:rPr lang="fr-FR" sz="1850" spc="5" dirty="0">
                <a:latin typeface="Calibri"/>
                <a:cs typeface="Calibri"/>
              </a:rPr>
              <a:t> </a:t>
            </a:r>
            <a:r>
              <a:rPr lang="fr-FR" sz="1850" spc="5" dirty="0" err="1">
                <a:latin typeface="Calibri"/>
                <a:cs typeface="Calibri"/>
              </a:rPr>
              <a:t>apprenticeship</a:t>
            </a:r>
            <a:r>
              <a:rPr lang="fr-FR" sz="1850" spc="5" dirty="0">
                <a:latin typeface="Calibri"/>
                <a:cs typeface="Calibri"/>
              </a:rPr>
              <a:t>. </a:t>
            </a:r>
            <a:r>
              <a:rPr lang="fr-FR" sz="1850" b="1" spc="5" dirty="0">
                <a:latin typeface="Calibri"/>
                <a:cs typeface="Calibri"/>
              </a:rPr>
              <a:t>How can </a:t>
            </a:r>
            <a:r>
              <a:rPr lang="fr-FR" sz="1850" b="1" spc="5" dirty="0" err="1">
                <a:latin typeface="Calibri"/>
                <a:cs typeface="Calibri"/>
              </a:rPr>
              <a:t>we</a:t>
            </a:r>
            <a:r>
              <a:rPr lang="fr-FR" sz="1850" b="1" spc="5" dirty="0">
                <a:latin typeface="Calibri"/>
                <a:cs typeface="Calibri"/>
              </a:rPr>
              <a:t> help ?</a:t>
            </a:r>
            <a:endParaRPr lang="fr-FR" sz="1850" b="1" dirty="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  <a:spcBef>
                <a:spcPts val="90"/>
              </a:spcBef>
            </a:pPr>
            <a:endParaRPr sz="1850" dirty="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646834" y="15911221"/>
            <a:ext cx="8175420" cy="217623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8580" algn="ctr">
              <a:lnSpc>
                <a:spcPct val="100000"/>
              </a:lnSpc>
              <a:spcBef>
                <a:spcPts val="90"/>
              </a:spcBef>
            </a:pPr>
            <a:r>
              <a:rPr sz="2400" b="1" spc="-45" dirty="0">
                <a:latin typeface="Arial"/>
                <a:cs typeface="Arial"/>
              </a:rPr>
              <a:t>Take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Home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Message</a:t>
            </a:r>
            <a:endParaRPr lang="fr-FR" sz="2400" b="1" spc="-10" dirty="0">
              <a:latin typeface="Arial"/>
              <a:cs typeface="Arial"/>
            </a:endParaRPr>
          </a:p>
          <a:p>
            <a:pPr marL="12700" marR="564515" algn="just">
              <a:lnSpc>
                <a:spcPts val="2030"/>
              </a:lnSpc>
            </a:pPr>
            <a:r>
              <a:rPr lang="fr-FR" sz="1700" spc="-15" dirty="0">
                <a:latin typeface="Arial MT"/>
                <a:cs typeface="Arial MT"/>
              </a:rPr>
              <a:t>The pilot </a:t>
            </a:r>
            <a:r>
              <a:rPr lang="fr-FR" sz="1700" spc="-15" dirty="0" err="1">
                <a:latin typeface="Arial MT"/>
                <a:cs typeface="Arial MT"/>
              </a:rPr>
              <a:t>experiment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demonstrates</a:t>
            </a:r>
            <a:r>
              <a:rPr lang="fr-FR" sz="1700" spc="-15" dirty="0">
                <a:latin typeface="Arial MT"/>
                <a:cs typeface="Arial MT"/>
              </a:rPr>
              <a:t> the value of a </a:t>
            </a:r>
            <a:r>
              <a:rPr lang="fr-FR" sz="1700" spc="-15" dirty="0" err="1">
                <a:latin typeface="Arial MT"/>
                <a:cs typeface="Arial MT"/>
              </a:rPr>
              <a:t>tool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that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objectifies</a:t>
            </a:r>
            <a:r>
              <a:rPr lang="fr-FR" sz="1700" spc="-15" dirty="0">
                <a:latin typeface="Arial MT"/>
                <a:cs typeface="Arial MT"/>
              </a:rPr>
              <a:t> the </a:t>
            </a:r>
            <a:r>
              <a:rPr lang="fr-FR" sz="1700" spc="-15" dirty="0" err="1">
                <a:latin typeface="Arial MT"/>
                <a:cs typeface="Arial MT"/>
              </a:rPr>
              <a:t>discriminating</a:t>
            </a:r>
            <a:r>
              <a:rPr lang="fr-FR" sz="1700" spc="-15" dirty="0">
                <a:latin typeface="Arial MT"/>
                <a:cs typeface="Arial MT"/>
              </a:rPr>
              <a:t> power of the </a:t>
            </a:r>
            <a:r>
              <a:rPr lang="fr-FR" sz="1700" spc="-15" dirty="0" err="1">
                <a:latin typeface="Arial MT"/>
                <a:cs typeface="Arial MT"/>
              </a:rPr>
              <a:t>student's</a:t>
            </a:r>
            <a:r>
              <a:rPr lang="fr-FR" sz="1700" spc="-15" dirty="0">
                <a:latin typeface="Arial MT"/>
                <a:cs typeface="Arial MT"/>
              </a:rPr>
              <a:t> thermal perception, </a:t>
            </a:r>
            <a:r>
              <a:rPr lang="fr-FR" sz="1700" spc="-15" dirty="0" err="1">
                <a:latin typeface="Arial MT"/>
                <a:cs typeface="Arial MT"/>
              </a:rPr>
              <a:t>allowing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them</a:t>
            </a:r>
            <a:r>
              <a:rPr lang="fr-FR" sz="1700" spc="-15" dirty="0">
                <a:latin typeface="Arial MT"/>
                <a:cs typeface="Arial MT"/>
              </a:rPr>
              <a:t> to self-</a:t>
            </a:r>
            <a:r>
              <a:rPr lang="fr-FR" sz="1700" spc="-15" dirty="0" err="1">
                <a:latin typeface="Arial MT"/>
                <a:cs typeface="Arial MT"/>
              </a:rPr>
              <a:t>assess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whether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their</a:t>
            </a:r>
            <a:r>
              <a:rPr lang="fr-FR" sz="1700" spc="-15" dirty="0">
                <a:latin typeface="Arial MT"/>
                <a:cs typeface="Arial MT"/>
              </a:rPr>
              <a:t> perception </a:t>
            </a:r>
            <a:r>
              <a:rPr lang="fr-FR" sz="1700" spc="-15" dirty="0" err="1">
                <a:latin typeface="Arial MT"/>
                <a:cs typeface="Arial MT"/>
              </a:rPr>
              <a:t>is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evolving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during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their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osteopathic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studies</a:t>
            </a:r>
            <a:r>
              <a:rPr lang="fr-FR" sz="1700" spc="-15" dirty="0">
                <a:latin typeface="Arial MT"/>
                <a:cs typeface="Arial MT"/>
              </a:rPr>
              <a:t>.</a:t>
            </a:r>
          </a:p>
          <a:p>
            <a:pPr marL="12700" marR="564515" algn="just">
              <a:lnSpc>
                <a:spcPts val="2030"/>
              </a:lnSpc>
            </a:pPr>
            <a:r>
              <a:rPr lang="fr-FR" sz="1700" spc="-15" dirty="0">
                <a:latin typeface="Arial MT"/>
                <a:cs typeface="Arial MT"/>
              </a:rPr>
              <a:t>To </a:t>
            </a:r>
            <a:r>
              <a:rPr lang="fr-FR" sz="1700" spc="-15" dirty="0" err="1">
                <a:latin typeface="Arial MT"/>
                <a:cs typeface="Arial MT"/>
              </a:rPr>
              <a:t>avoid</a:t>
            </a:r>
            <a:r>
              <a:rPr lang="fr-FR" sz="1700" spc="-15" dirty="0">
                <a:latin typeface="Arial MT"/>
                <a:cs typeface="Arial MT"/>
              </a:rPr>
              <a:t> the </a:t>
            </a:r>
            <a:r>
              <a:rPr lang="fr-FR" sz="1700" spc="-15" dirty="0" err="1">
                <a:latin typeface="Arial MT"/>
                <a:cs typeface="Arial MT"/>
              </a:rPr>
              <a:t>learning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effect</a:t>
            </a:r>
            <a:r>
              <a:rPr lang="fr-FR" sz="1700" spc="-15" dirty="0">
                <a:latin typeface="Arial MT"/>
                <a:cs typeface="Arial MT"/>
              </a:rPr>
              <a:t>, an </a:t>
            </a:r>
            <a:r>
              <a:rPr lang="fr-FR" sz="1700" spc="-15" dirty="0" err="1">
                <a:latin typeface="Arial MT"/>
                <a:cs typeface="Arial MT"/>
              </a:rPr>
              <a:t>annual</a:t>
            </a:r>
            <a:r>
              <a:rPr lang="fr-FR" sz="1700" spc="-15" dirty="0">
                <a:latin typeface="Arial MT"/>
                <a:cs typeface="Arial MT"/>
              </a:rPr>
              <a:t> self-</a:t>
            </a:r>
            <a:r>
              <a:rPr lang="fr-FR" sz="1700" spc="-15" dirty="0" err="1">
                <a:latin typeface="Arial MT"/>
                <a:cs typeface="Arial MT"/>
              </a:rPr>
              <a:t>assessment</a:t>
            </a:r>
            <a:r>
              <a:rPr lang="fr-FR" sz="1700" spc="-15" dirty="0">
                <a:latin typeface="Arial MT"/>
                <a:cs typeface="Arial MT"/>
              </a:rPr>
              <a:t> over the 5 </a:t>
            </a:r>
            <a:r>
              <a:rPr lang="fr-FR" sz="1700" spc="-15" dirty="0" err="1">
                <a:latin typeface="Arial MT"/>
                <a:cs typeface="Arial MT"/>
              </a:rPr>
              <a:t>years</a:t>
            </a:r>
            <a:r>
              <a:rPr lang="fr-FR" sz="1700" spc="-15" dirty="0">
                <a:latin typeface="Arial MT"/>
                <a:cs typeface="Arial MT"/>
              </a:rPr>
              <a:t> of </a:t>
            </a:r>
            <a:r>
              <a:rPr lang="fr-FR" sz="1700" spc="-15" dirty="0" err="1">
                <a:latin typeface="Arial MT"/>
                <a:cs typeface="Arial MT"/>
              </a:rPr>
              <a:t>osteopathic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studies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would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reinforce</a:t>
            </a:r>
            <a:r>
              <a:rPr lang="fr-FR" sz="1700" spc="-15" dirty="0">
                <a:latin typeface="Arial MT"/>
                <a:cs typeface="Arial MT"/>
              </a:rPr>
              <a:t> the feeling of </a:t>
            </a:r>
            <a:r>
              <a:rPr lang="fr-FR" sz="1700" spc="-15" dirty="0" err="1">
                <a:latin typeface="Arial MT"/>
                <a:cs typeface="Arial MT"/>
              </a:rPr>
              <a:t>progress</a:t>
            </a:r>
            <a:r>
              <a:rPr lang="fr-FR" sz="1700" spc="-15" dirty="0">
                <a:latin typeface="Arial MT"/>
                <a:cs typeface="Arial MT"/>
              </a:rPr>
              <a:t> and </a:t>
            </a:r>
            <a:r>
              <a:rPr lang="fr-FR" sz="1700" spc="-15" dirty="0" err="1">
                <a:latin typeface="Arial MT"/>
                <a:cs typeface="Arial MT"/>
              </a:rPr>
              <a:t>accuracy</a:t>
            </a:r>
            <a:r>
              <a:rPr lang="fr-FR" sz="1700" spc="-15" dirty="0">
                <a:latin typeface="Arial MT"/>
                <a:cs typeface="Arial MT"/>
              </a:rPr>
              <a:t>, </a:t>
            </a:r>
            <a:r>
              <a:rPr lang="fr-FR" sz="1700" spc="-15" dirty="0" err="1">
                <a:latin typeface="Arial MT"/>
                <a:cs typeface="Arial MT"/>
              </a:rPr>
              <a:t>beneficial</a:t>
            </a:r>
            <a:r>
              <a:rPr lang="fr-FR" sz="1700" spc="-15" dirty="0">
                <a:latin typeface="Arial MT"/>
                <a:cs typeface="Arial MT"/>
              </a:rPr>
              <a:t> to the </a:t>
            </a:r>
            <a:r>
              <a:rPr lang="fr-FR" sz="1700" spc="-15" dirty="0" err="1">
                <a:latin typeface="Arial MT"/>
                <a:cs typeface="Arial MT"/>
              </a:rPr>
              <a:t>student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without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subjecting</a:t>
            </a:r>
            <a:r>
              <a:rPr lang="fr-FR" sz="1700" spc="-15" dirty="0">
                <a:latin typeface="Arial MT"/>
                <a:cs typeface="Arial MT"/>
              </a:rPr>
              <a:t> </a:t>
            </a:r>
            <a:r>
              <a:rPr lang="fr-FR" sz="1700" spc="-15" dirty="0" err="1">
                <a:latin typeface="Arial MT"/>
                <a:cs typeface="Arial MT"/>
              </a:rPr>
              <a:t>him</a:t>
            </a:r>
            <a:r>
              <a:rPr lang="fr-FR" sz="1700" spc="-15" dirty="0">
                <a:latin typeface="Arial MT"/>
                <a:cs typeface="Arial MT"/>
              </a:rPr>
              <a:t> or </a:t>
            </a:r>
            <a:r>
              <a:rPr lang="fr-FR" sz="1700" spc="-15" dirty="0" err="1">
                <a:latin typeface="Arial MT"/>
                <a:cs typeface="Arial MT"/>
              </a:rPr>
              <a:t>her</a:t>
            </a:r>
            <a:r>
              <a:rPr lang="fr-FR" sz="1700" spc="-15" dirty="0">
                <a:latin typeface="Arial MT"/>
                <a:cs typeface="Arial MT"/>
              </a:rPr>
              <a:t> to the </a:t>
            </a:r>
            <a:r>
              <a:rPr lang="fr-FR" sz="1700" spc="-15" dirty="0" err="1">
                <a:latin typeface="Arial MT"/>
                <a:cs typeface="Arial MT"/>
              </a:rPr>
              <a:t>judgment</a:t>
            </a:r>
            <a:r>
              <a:rPr lang="fr-FR" sz="1700" spc="-15" dirty="0">
                <a:latin typeface="Arial MT"/>
                <a:cs typeface="Arial MT"/>
              </a:rPr>
              <a:t> of a </a:t>
            </a:r>
            <a:r>
              <a:rPr lang="fr-FR" sz="1700" spc="-15" dirty="0" err="1">
                <a:latin typeface="Arial MT"/>
                <a:cs typeface="Arial MT"/>
              </a:rPr>
              <a:t>teacher</a:t>
            </a:r>
            <a:r>
              <a:rPr lang="fr-FR" sz="1700" spc="-15" dirty="0">
                <a:latin typeface="Arial MT"/>
                <a:cs typeface="Arial MT"/>
              </a:rPr>
              <a:t>.</a:t>
            </a:r>
            <a:endParaRPr sz="1700" dirty="0">
              <a:latin typeface="Arial MT"/>
              <a:cs typeface="Arial MT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235713" y="8239359"/>
            <a:ext cx="11165050" cy="4206504"/>
            <a:chOff x="5450075" y="14289639"/>
            <a:chExt cx="8530590" cy="2365375"/>
          </a:xfrm>
        </p:grpSpPr>
        <p:sp>
          <p:nvSpPr>
            <p:cNvPr id="50" name="object 50"/>
            <p:cNvSpPr/>
            <p:nvPr/>
          </p:nvSpPr>
          <p:spPr>
            <a:xfrm>
              <a:off x="5468172" y="14307736"/>
              <a:ext cx="8494395" cy="2329180"/>
            </a:xfrm>
            <a:custGeom>
              <a:avLst/>
              <a:gdLst/>
              <a:ahLst/>
              <a:cxnLst/>
              <a:rect l="l" t="t" r="r" b="b"/>
              <a:pathLst>
                <a:path w="8494394" h="2329180">
                  <a:moveTo>
                    <a:pt x="8105916" y="2328982"/>
                  </a:moveTo>
                  <a:lnTo>
                    <a:pt x="388171" y="2328982"/>
                  </a:lnTo>
                  <a:lnTo>
                    <a:pt x="339480" y="2325958"/>
                  </a:lnTo>
                  <a:lnTo>
                    <a:pt x="292593" y="2317127"/>
                  </a:lnTo>
                  <a:lnTo>
                    <a:pt x="247875" y="2302854"/>
                  </a:lnTo>
                  <a:lnTo>
                    <a:pt x="205690" y="2283502"/>
                  </a:lnTo>
                  <a:lnTo>
                    <a:pt x="166400" y="2259435"/>
                  </a:lnTo>
                  <a:lnTo>
                    <a:pt x="130371" y="2231017"/>
                  </a:lnTo>
                  <a:lnTo>
                    <a:pt x="97965" y="2198611"/>
                  </a:lnTo>
                  <a:lnTo>
                    <a:pt x="69547" y="2162582"/>
                  </a:lnTo>
                  <a:lnTo>
                    <a:pt x="45480" y="2123292"/>
                  </a:lnTo>
                  <a:lnTo>
                    <a:pt x="26128" y="2081107"/>
                  </a:lnTo>
                  <a:lnTo>
                    <a:pt x="11855" y="2036389"/>
                  </a:lnTo>
                  <a:lnTo>
                    <a:pt x="3024" y="1989503"/>
                  </a:lnTo>
                  <a:lnTo>
                    <a:pt x="0" y="1940812"/>
                  </a:lnTo>
                  <a:lnTo>
                    <a:pt x="0" y="388170"/>
                  </a:lnTo>
                  <a:lnTo>
                    <a:pt x="3024" y="339479"/>
                  </a:lnTo>
                  <a:lnTo>
                    <a:pt x="11855" y="292593"/>
                  </a:lnTo>
                  <a:lnTo>
                    <a:pt x="26128" y="247875"/>
                  </a:lnTo>
                  <a:lnTo>
                    <a:pt x="45480" y="205690"/>
                  </a:lnTo>
                  <a:lnTo>
                    <a:pt x="69547" y="166400"/>
                  </a:lnTo>
                  <a:lnTo>
                    <a:pt x="97965" y="130371"/>
                  </a:lnTo>
                  <a:lnTo>
                    <a:pt x="130371" y="97965"/>
                  </a:lnTo>
                  <a:lnTo>
                    <a:pt x="166400" y="69547"/>
                  </a:lnTo>
                  <a:lnTo>
                    <a:pt x="205690" y="45480"/>
                  </a:lnTo>
                  <a:lnTo>
                    <a:pt x="247875" y="26128"/>
                  </a:lnTo>
                  <a:lnTo>
                    <a:pt x="292593" y="11855"/>
                  </a:lnTo>
                  <a:lnTo>
                    <a:pt x="339480" y="3024"/>
                  </a:lnTo>
                  <a:lnTo>
                    <a:pt x="388171" y="0"/>
                  </a:lnTo>
                  <a:lnTo>
                    <a:pt x="8105916" y="0"/>
                  </a:lnTo>
                  <a:lnTo>
                    <a:pt x="8156938" y="3366"/>
                  </a:lnTo>
                  <a:lnTo>
                    <a:pt x="8206655" y="13298"/>
                  </a:lnTo>
                  <a:lnTo>
                    <a:pt x="8254462" y="29547"/>
                  </a:lnTo>
                  <a:lnTo>
                    <a:pt x="8299757" y="51862"/>
                  </a:lnTo>
                  <a:lnTo>
                    <a:pt x="8341935" y="79994"/>
                  </a:lnTo>
                  <a:lnTo>
                    <a:pt x="8380394" y="113692"/>
                  </a:lnTo>
                  <a:lnTo>
                    <a:pt x="8414092" y="152152"/>
                  </a:lnTo>
                  <a:lnTo>
                    <a:pt x="8442224" y="194330"/>
                  </a:lnTo>
                  <a:lnTo>
                    <a:pt x="8464539" y="239624"/>
                  </a:lnTo>
                  <a:lnTo>
                    <a:pt x="8480788" y="287431"/>
                  </a:lnTo>
                  <a:lnTo>
                    <a:pt x="8490720" y="337148"/>
                  </a:lnTo>
                  <a:lnTo>
                    <a:pt x="8494087" y="388170"/>
                  </a:lnTo>
                  <a:lnTo>
                    <a:pt x="8494087" y="1940812"/>
                  </a:lnTo>
                  <a:lnTo>
                    <a:pt x="8491062" y="1989503"/>
                  </a:lnTo>
                  <a:lnTo>
                    <a:pt x="8482232" y="2036389"/>
                  </a:lnTo>
                  <a:lnTo>
                    <a:pt x="8467958" y="2081107"/>
                  </a:lnTo>
                  <a:lnTo>
                    <a:pt x="8448606" y="2123292"/>
                  </a:lnTo>
                  <a:lnTo>
                    <a:pt x="8424539" y="2162582"/>
                  </a:lnTo>
                  <a:lnTo>
                    <a:pt x="8396121" y="2198611"/>
                  </a:lnTo>
                  <a:lnTo>
                    <a:pt x="8363715" y="2231017"/>
                  </a:lnTo>
                  <a:lnTo>
                    <a:pt x="8327686" y="2259435"/>
                  </a:lnTo>
                  <a:lnTo>
                    <a:pt x="8288397" y="2283502"/>
                  </a:lnTo>
                  <a:lnTo>
                    <a:pt x="8246211" y="2302854"/>
                  </a:lnTo>
                  <a:lnTo>
                    <a:pt x="8201493" y="2317127"/>
                  </a:lnTo>
                  <a:lnTo>
                    <a:pt x="8154607" y="2325958"/>
                  </a:lnTo>
                  <a:lnTo>
                    <a:pt x="8105916" y="2328982"/>
                  </a:lnTo>
                  <a:close/>
                </a:path>
              </a:pathLst>
            </a:custGeom>
            <a:solidFill>
              <a:srgbClr val="CCE9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468172" y="14307736"/>
              <a:ext cx="8494395" cy="2329180"/>
            </a:xfrm>
            <a:custGeom>
              <a:avLst/>
              <a:gdLst/>
              <a:ahLst/>
              <a:cxnLst/>
              <a:rect l="l" t="t" r="r" b="b"/>
              <a:pathLst>
                <a:path w="8494394" h="2329180">
                  <a:moveTo>
                    <a:pt x="0" y="388170"/>
                  </a:moveTo>
                  <a:lnTo>
                    <a:pt x="3024" y="339479"/>
                  </a:lnTo>
                  <a:lnTo>
                    <a:pt x="11855" y="292593"/>
                  </a:lnTo>
                  <a:lnTo>
                    <a:pt x="26128" y="247875"/>
                  </a:lnTo>
                  <a:lnTo>
                    <a:pt x="45480" y="205690"/>
                  </a:lnTo>
                  <a:lnTo>
                    <a:pt x="69547" y="166400"/>
                  </a:lnTo>
                  <a:lnTo>
                    <a:pt x="97965" y="130371"/>
                  </a:lnTo>
                  <a:lnTo>
                    <a:pt x="130371" y="97965"/>
                  </a:lnTo>
                  <a:lnTo>
                    <a:pt x="166400" y="69547"/>
                  </a:lnTo>
                  <a:lnTo>
                    <a:pt x="205690" y="45480"/>
                  </a:lnTo>
                  <a:lnTo>
                    <a:pt x="247875" y="26128"/>
                  </a:lnTo>
                  <a:lnTo>
                    <a:pt x="292593" y="11855"/>
                  </a:lnTo>
                  <a:lnTo>
                    <a:pt x="339480" y="3024"/>
                  </a:lnTo>
                  <a:lnTo>
                    <a:pt x="388171" y="0"/>
                  </a:lnTo>
                  <a:lnTo>
                    <a:pt x="8105916" y="0"/>
                  </a:lnTo>
                  <a:lnTo>
                    <a:pt x="8156938" y="3366"/>
                  </a:lnTo>
                  <a:lnTo>
                    <a:pt x="8206655" y="13298"/>
                  </a:lnTo>
                  <a:lnTo>
                    <a:pt x="8254462" y="29547"/>
                  </a:lnTo>
                  <a:lnTo>
                    <a:pt x="8299757" y="51862"/>
                  </a:lnTo>
                  <a:lnTo>
                    <a:pt x="8341935" y="79994"/>
                  </a:lnTo>
                  <a:lnTo>
                    <a:pt x="8380394" y="113692"/>
                  </a:lnTo>
                  <a:lnTo>
                    <a:pt x="8414092" y="152152"/>
                  </a:lnTo>
                  <a:lnTo>
                    <a:pt x="8442224" y="194330"/>
                  </a:lnTo>
                  <a:lnTo>
                    <a:pt x="8464539" y="239624"/>
                  </a:lnTo>
                  <a:lnTo>
                    <a:pt x="8480788" y="287431"/>
                  </a:lnTo>
                  <a:lnTo>
                    <a:pt x="8490720" y="337148"/>
                  </a:lnTo>
                  <a:lnTo>
                    <a:pt x="8494087" y="388170"/>
                  </a:lnTo>
                  <a:lnTo>
                    <a:pt x="8494087" y="1940812"/>
                  </a:lnTo>
                  <a:lnTo>
                    <a:pt x="8491062" y="1989503"/>
                  </a:lnTo>
                  <a:lnTo>
                    <a:pt x="8482232" y="2036389"/>
                  </a:lnTo>
                  <a:lnTo>
                    <a:pt x="8467958" y="2081107"/>
                  </a:lnTo>
                  <a:lnTo>
                    <a:pt x="8448606" y="2123292"/>
                  </a:lnTo>
                  <a:lnTo>
                    <a:pt x="8424539" y="2162582"/>
                  </a:lnTo>
                  <a:lnTo>
                    <a:pt x="8396121" y="2198611"/>
                  </a:lnTo>
                  <a:lnTo>
                    <a:pt x="8363715" y="2231017"/>
                  </a:lnTo>
                  <a:lnTo>
                    <a:pt x="8327686" y="2259435"/>
                  </a:lnTo>
                  <a:lnTo>
                    <a:pt x="8288397" y="2283502"/>
                  </a:lnTo>
                  <a:lnTo>
                    <a:pt x="8246211" y="2302854"/>
                  </a:lnTo>
                  <a:lnTo>
                    <a:pt x="8201493" y="2317127"/>
                  </a:lnTo>
                  <a:lnTo>
                    <a:pt x="8154607" y="2325958"/>
                  </a:lnTo>
                  <a:lnTo>
                    <a:pt x="8105916" y="2328982"/>
                  </a:lnTo>
                  <a:lnTo>
                    <a:pt x="388171" y="2328982"/>
                  </a:lnTo>
                  <a:lnTo>
                    <a:pt x="339480" y="2325958"/>
                  </a:lnTo>
                  <a:lnTo>
                    <a:pt x="292593" y="2317127"/>
                  </a:lnTo>
                  <a:lnTo>
                    <a:pt x="247875" y="2302854"/>
                  </a:lnTo>
                  <a:lnTo>
                    <a:pt x="205690" y="2283502"/>
                  </a:lnTo>
                  <a:lnTo>
                    <a:pt x="166400" y="2259435"/>
                  </a:lnTo>
                  <a:lnTo>
                    <a:pt x="130371" y="2231017"/>
                  </a:lnTo>
                  <a:lnTo>
                    <a:pt x="97965" y="2198611"/>
                  </a:lnTo>
                  <a:lnTo>
                    <a:pt x="69547" y="2162582"/>
                  </a:lnTo>
                  <a:lnTo>
                    <a:pt x="45480" y="2123292"/>
                  </a:lnTo>
                  <a:lnTo>
                    <a:pt x="26128" y="2081107"/>
                  </a:lnTo>
                  <a:lnTo>
                    <a:pt x="11855" y="2036389"/>
                  </a:lnTo>
                  <a:lnTo>
                    <a:pt x="3024" y="1989503"/>
                  </a:lnTo>
                  <a:lnTo>
                    <a:pt x="0" y="1940812"/>
                  </a:lnTo>
                  <a:lnTo>
                    <a:pt x="0" y="388170"/>
                  </a:lnTo>
                  <a:close/>
                </a:path>
              </a:pathLst>
            </a:custGeom>
            <a:ln w="35793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488072" y="8117755"/>
            <a:ext cx="13443737" cy="4246034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l"/>
            <a:r>
              <a:rPr lang="fr-FR" sz="2800" b="1" i="0" u="none" strike="noStrike" dirty="0">
                <a:solidFill>
                  <a:srgbClr val="1B1E25"/>
                </a:solidFill>
                <a:effectLst/>
                <a:latin typeface="+mj-lt"/>
              </a:rPr>
              <a:t>    MATERIAL AND METHOD</a:t>
            </a:r>
          </a:p>
          <a:p>
            <a:pPr marL="12700" marR="2743200" algn="just">
              <a:lnSpc>
                <a:spcPts val="2030"/>
              </a:lnSpc>
              <a:spcBef>
                <a:spcPts val="620"/>
              </a:spcBef>
            </a:pPr>
            <a:r>
              <a:rPr lang="fr-FR" sz="1700" spc="-10" dirty="0">
                <a:latin typeface="Calibri"/>
                <a:cs typeface="Calibri"/>
              </a:rPr>
              <a:t>A module </a:t>
            </a:r>
            <a:r>
              <a:rPr lang="fr-FR" sz="1700" spc="-10" dirty="0" err="1">
                <a:latin typeface="Calibri"/>
                <a:cs typeface="Calibri"/>
              </a:rPr>
              <a:t>using</a:t>
            </a:r>
            <a:r>
              <a:rPr lang="fr-FR" sz="1700" spc="-10" dirty="0">
                <a:latin typeface="Calibri"/>
                <a:cs typeface="Calibri"/>
              </a:rPr>
              <a:t> the Peltier </a:t>
            </a:r>
            <a:r>
              <a:rPr lang="fr-FR" sz="1700" spc="-10" dirty="0" err="1">
                <a:latin typeface="Calibri"/>
                <a:cs typeface="Calibri"/>
              </a:rPr>
              <a:t>effect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created</a:t>
            </a:r>
            <a:r>
              <a:rPr lang="fr-FR" sz="1700" spc="-10" dirty="0">
                <a:latin typeface="Calibri"/>
                <a:cs typeface="Calibri"/>
              </a:rPr>
              <a:t> by </a:t>
            </a:r>
            <a:r>
              <a:rPr lang="fr-FR" sz="1700" spc="-10" dirty="0" err="1">
                <a:latin typeface="Calibri"/>
                <a:cs typeface="Calibri"/>
              </a:rPr>
              <a:t>students</a:t>
            </a:r>
            <a:r>
              <a:rPr lang="fr-FR" sz="1700" spc="-10" dirty="0">
                <a:latin typeface="Calibri"/>
                <a:cs typeface="Calibri"/>
              </a:rPr>
              <a:t> at the Ecole Centrale de Lyon </a:t>
            </a:r>
            <a:r>
              <a:rPr lang="fr-FR" sz="1700" spc="-10" dirty="0" err="1">
                <a:latin typeface="Calibri"/>
                <a:cs typeface="Calibri"/>
              </a:rPr>
              <a:t>offers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random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temperature</a:t>
            </a:r>
            <a:r>
              <a:rPr lang="fr-FR" sz="1700" spc="-10" dirty="0">
                <a:latin typeface="Calibri"/>
                <a:cs typeface="Calibri"/>
              </a:rPr>
              <a:t> variation </a:t>
            </a:r>
            <a:r>
              <a:rPr lang="fr-FR" sz="1700" spc="-10" dirty="0" err="1">
                <a:latin typeface="Calibri"/>
                <a:cs typeface="Calibri"/>
              </a:rPr>
              <a:t>using</a:t>
            </a:r>
            <a:r>
              <a:rPr lang="fr-FR" sz="1700" spc="-10" dirty="0">
                <a:latin typeface="Calibri"/>
                <a:cs typeface="Calibri"/>
              </a:rPr>
              <a:t> a PT100 thermal probe.</a:t>
            </a:r>
          </a:p>
          <a:p>
            <a:pPr marL="12700" marR="2743200" algn="just">
              <a:lnSpc>
                <a:spcPts val="2030"/>
              </a:lnSpc>
              <a:spcBef>
                <a:spcPts val="620"/>
              </a:spcBef>
            </a:pPr>
            <a:endParaRPr lang="fr-FR" sz="1700" spc="-10" dirty="0">
              <a:latin typeface="Calibri"/>
              <a:cs typeface="Calibri"/>
            </a:endParaRPr>
          </a:p>
          <a:p>
            <a:pPr marL="12700" marR="2743200" algn="just">
              <a:lnSpc>
                <a:spcPts val="2030"/>
              </a:lnSpc>
              <a:spcBef>
                <a:spcPts val="620"/>
              </a:spcBef>
            </a:pPr>
            <a:r>
              <a:rPr lang="fr-FR" sz="1700" spc="-10" dirty="0" err="1">
                <a:latin typeface="Calibri"/>
                <a:cs typeface="Calibri"/>
              </a:rPr>
              <a:t>From</a:t>
            </a:r>
            <a:r>
              <a:rPr lang="fr-FR" sz="1700" spc="-10" dirty="0">
                <a:latin typeface="Calibri"/>
                <a:cs typeface="Calibri"/>
              </a:rPr>
              <a:t> 2019 to 2021, 100 </a:t>
            </a:r>
            <a:r>
              <a:rPr lang="fr-FR" sz="1700" spc="-10" dirty="0" err="1">
                <a:latin typeface="Calibri"/>
                <a:cs typeface="Calibri"/>
              </a:rPr>
              <a:t>students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tested</a:t>
            </a:r>
            <a:r>
              <a:rPr lang="fr-FR" sz="1700" spc="-10" dirty="0">
                <a:latin typeface="Calibri"/>
                <a:cs typeface="Calibri"/>
              </a:rPr>
              <a:t> the </a:t>
            </a:r>
            <a:r>
              <a:rPr lang="fr-FR" sz="1700" spc="-10" dirty="0" err="1">
                <a:latin typeface="Calibri"/>
                <a:cs typeface="Calibri"/>
              </a:rPr>
              <a:t>reliability</a:t>
            </a:r>
            <a:r>
              <a:rPr lang="fr-FR" sz="1700" spc="-10" dirty="0">
                <a:latin typeface="Calibri"/>
                <a:cs typeface="Calibri"/>
              </a:rPr>
              <a:t> and </a:t>
            </a:r>
            <a:r>
              <a:rPr lang="fr-FR" sz="1700" spc="-10" dirty="0" err="1">
                <a:latin typeface="Calibri"/>
                <a:cs typeface="Calibri"/>
              </a:rPr>
              <a:t>contributed</a:t>
            </a:r>
            <a:r>
              <a:rPr lang="fr-FR" sz="1700" spc="-10" dirty="0">
                <a:latin typeface="Calibri"/>
                <a:cs typeface="Calibri"/>
              </a:rPr>
              <a:t> to the </a:t>
            </a:r>
            <a:r>
              <a:rPr lang="fr-FR" sz="1700" spc="-10" dirty="0" err="1">
                <a:latin typeface="Calibri"/>
                <a:cs typeface="Calibri"/>
              </a:rPr>
              <a:t>technical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evolutions</a:t>
            </a:r>
            <a:r>
              <a:rPr lang="fr-FR" sz="1700" spc="-10" dirty="0">
                <a:latin typeface="Calibri"/>
                <a:cs typeface="Calibri"/>
              </a:rPr>
              <a:t> of the module, </a:t>
            </a:r>
            <a:r>
              <a:rPr lang="fr-FR" sz="1700" spc="-10" dirty="0" err="1">
                <a:latin typeface="Calibri"/>
                <a:cs typeface="Calibri"/>
              </a:rPr>
              <a:t>which</a:t>
            </a:r>
            <a:r>
              <a:rPr lang="fr-FR" sz="1700" spc="-10" dirty="0">
                <a:latin typeface="Calibri"/>
                <a:cs typeface="Calibri"/>
              </a:rPr>
              <a:t> proposes, </a:t>
            </a:r>
            <a:r>
              <a:rPr lang="fr-FR" sz="1700" spc="-10" dirty="0" err="1">
                <a:latin typeface="Calibri"/>
                <a:cs typeface="Calibri"/>
              </a:rPr>
              <a:t>from</a:t>
            </a:r>
            <a:r>
              <a:rPr lang="fr-FR" sz="1700" spc="-10" dirty="0">
                <a:latin typeface="Calibri"/>
                <a:cs typeface="Calibri"/>
              </a:rPr>
              <a:t> a </a:t>
            </a:r>
            <a:r>
              <a:rPr lang="fr-FR" sz="1700" spc="-10" dirty="0" err="1">
                <a:latin typeface="Calibri"/>
                <a:cs typeface="Calibri"/>
              </a:rPr>
              <a:t>random</a:t>
            </a:r>
            <a:r>
              <a:rPr lang="fr-FR" sz="1700" spc="-10" dirty="0">
                <a:latin typeface="Calibri"/>
                <a:cs typeface="Calibri"/>
              </a:rPr>
              <a:t> initial </a:t>
            </a:r>
            <a:r>
              <a:rPr lang="fr-FR" sz="1700" spc="-10" dirty="0" err="1">
                <a:latin typeface="Calibri"/>
                <a:cs typeface="Calibri"/>
              </a:rPr>
              <a:t>temperature</a:t>
            </a:r>
            <a:r>
              <a:rPr lang="fr-FR" sz="1700" spc="-10" dirty="0">
                <a:latin typeface="Calibri"/>
                <a:cs typeface="Calibri"/>
              </a:rPr>
              <a:t>, </a:t>
            </a:r>
            <a:r>
              <a:rPr lang="fr-FR" sz="1700" b="1" spc="-10" dirty="0">
                <a:latin typeface="Calibri"/>
                <a:cs typeface="Calibri"/>
              </a:rPr>
              <a:t>a variation </a:t>
            </a:r>
            <a:r>
              <a:rPr lang="fr-FR" sz="1700" b="1" spc="-10" dirty="0" err="1">
                <a:latin typeface="Calibri"/>
                <a:cs typeface="Calibri"/>
              </a:rPr>
              <a:t>towards</a:t>
            </a:r>
            <a:r>
              <a:rPr lang="fr-FR" sz="1700" b="1" spc="-10" dirty="0">
                <a:latin typeface="Calibri"/>
                <a:cs typeface="Calibri"/>
              </a:rPr>
              <a:t> hot or cold of 0.1°C </a:t>
            </a:r>
            <a:r>
              <a:rPr lang="fr-FR" sz="1700" b="1" spc="-10" dirty="0" err="1">
                <a:latin typeface="Calibri"/>
                <a:cs typeface="Calibri"/>
              </a:rPr>
              <a:t>every</a:t>
            </a:r>
            <a:r>
              <a:rPr lang="fr-FR" sz="1700" b="1" spc="-10" dirty="0">
                <a:latin typeface="Calibri"/>
                <a:cs typeface="Calibri"/>
              </a:rPr>
              <a:t> 0.5 seconds </a:t>
            </a:r>
            <a:r>
              <a:rPr lang="fr-FR" sz="1700" spc="-10" dirty="0" err="1">
                <a:latin typeface="Calibri"/>
                <a:cs typeface="Calibri"/>
              </a:rPr>
              <a:t>until</a:t>
            </a:r>
            <a:r>
              <a:rPr lang="fr-FR" sz="1700" spc="-10" dirty="0">
                <a:latin typeface="Calibri"/>
                <a:cs typeface="Calibri"/>
              </a:rPr>
              <a:t> the </a:t>
            </a:r>
            <a:r>
              <a:rPr lang="fr-FR" sz="1700" spc="-10" dirty="0" err="1">
                <a:latin typeface="Calibri"/>
                <a:cs typeface="Calibri"/>
              </a:rPr>
              <a:t>student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indicates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perceiving</a:t>
            </a:r>
            <a:r>
              <a:rPr lang="fr-FR" sz="1700" spc="-10" dirty="0">
                <a:latin typeface="Calibri"/>
                <a:cs typeface="Calibri"/>
              </a:rPr>
              <a:t> a </a:t>
            </a:r>
            <a:r>
              <a:rPr lang="fr-FR" sz="1700" spc="-10" dirty="0" err="1">
                <a:latin typeface="Calibri"/>
                <a:cs typeface="Calibri"/>
              </a:rPr>
              <a:t>difference</a:t>
            </a:r>
            <a:r>
              <a:rPr lang="fr-FR" sz="1700" spc="-10" dirty="0">
                <a:latin typeface="Calibri"/>
                <a:cs typeface="Calibri"/>
              </a:rPr>
              <a:t>.</a:t>
            </a:r>
          </a:p>
          <a:p>
            <a:pPr marL="12700" marR="2743200" algn="just">
              <a:lnSpc>
                <a:spcPts val="2030"/>
              </a:lnSpc>
              <a:spcBef>
                <a:spcPts val="620"/>
              </a:spcBef>
            </a:pPr>
            <a:r>
              <a:rPr lang="fr-FR" sz="1700" spc="-10" dirty="0">
                <a:latin typeface="Calibri"/>
                <a:cs typeface="Calibri"/>
              </a:rPr>
              <a:t>The </a:t>
            </a:r>
            <a:r>
              <a:rPr lang="fr-FR" sz="1700" spc="-10" dirty="0" err="1">
                <a:latin typeface="Calibri"/>
                <a:cs typeface="Calibri"/>
              </a:rPr>
              <a:t>recording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lasts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b="1" spc="-10" dirty="0" err="1">
                <a:latin typeface="Calibri"/>
                <a:cs typeface="Calibri"/>
              </a:rPr>
              <a:t>between</a:t>
            </a:r>
            <a:r>
              <a:rPr lang="fr-FR" sz="1700" b="1" spc="-10" dirty="0">
                <a:latin typeface="Calibri"/>
                <a:cs typeface="Calibri"/>
              </a:rPr>
              <a:t> 3 seconds and 3 minutes, </a:t>
            </a:r>
            <a:r>
              <a:rPr lang="fr-FR" sz="1700" b="1" spc="-10" dirty="0" err="1">
                <a:latin typeface="Calibri"/>
                <a:cs typeface="Calibri"/>
              </a:rPr>
              <a:t>depending</a:t>
            </a:r>
            <a:r>
              <a:rPr lang="fr-FR" sz="1700" b="1" spc="-10" dirty="0">
                <a:latin typeface="Calibri"/>
                <a:cs typeface="Calibri"/>
              </a:rPr>
              <a:t> on the </a:t>
            </a:r>
            <a:r>
              <a:rPr lang="fr-FR" sz="1700" b="1" spc="-10" dirty="0" err="1">
                <a:latin typeface="Calibri"/>
                <a:cs typeface="Calibri"/>
              </a:rPr>
              <a:t>student's</a:t>
            </a:r>
            <a:r>
              <a:rPr lang="fr-FR" sz="1700" b="1" spc="-10" dirty="0">
                <a:latin typeface="Calibri"/>
                <a:cs typeface="Calibri"/>
              </a:rPr>
              <a:t> </a:t>
            </a:r>
            <a:r>
              <a:rPr lang="fr-FR" sz="1700" b="1" spc="-10" dirty="0" err="1">
                <a:latin typeface="Calibri"/>
                <a:cs typeface="Calibri"/>
              </a:rPr>
              <a:t>response</a:t>
            </a:r>
            <a:r>
              <a:rPr lang="fr-FR" sz="1700" b="1" spc="-10" dirty="0">
                <a:latin typeface="Calibri"/>
                <a:cs typeface="Calibri"/>
              </a:rPr>
              <a:t>, in a room at 22-24°C.</a:t>
            </a:r>
          </a:p>
          <a:p>
            <a:pPr marL="12700" marR="2743200" algn="just">
              <a:lnSpc>
                <a:spcPts val="2030"/>
              </a:lnSpc>
              <a:spcBef>
                <a:spcPts val="620"/>
              </a:spcBef>
            </a:pPr>
            <a:endParaRPr lang="fr-FR" sz="1700" spc="-10" dirty="0">
              <a:latin typeface="Calibri"/>
              <a:cs typeface="Calibri"/>
            </a:endParaRPr>
          </a:p>
          <a:p>
            <a:pPr marL="12700" marR="2743200" algn="just">
              <a:lnSpc>
                <a:spcPts val="2030"/>
              </a:lnSpc>
              <a:spcBef>
                <a:spcPts val="620"/>
              </a:spcBef>
            </a:pPr>
            <a:r>
              <a:rPr lang="fr-FR" sz="1700" spc="-10" dirty="0">
                <a:latin typeface="Calibri"/>
                <a:cs typeface="Calibri"/>
              </a:rPr>
              <a:t>The </a:t>
            </a:r>
            <a:r>
              <a:rPr lang="fr-FR" sz="1700" spc="-10" dirty="0" err="1">
                <a:latin typeface="Calibri"/>
                <a:cs typeface="Calibri"/>
              </a:rPr>
              <a:t>student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follows</a:t>
            </a:r>
            <a:r>
              <a:rPr lang="fr-FR" sz="1700" spc="-10" dirty="0">
                <a:latin typeface="Calibri"/>
                <a:cs typeface="Calibri"/>
              </a:rPr>
              <a:t> the instructions on a computer screen, </a:t>
            </a:r>
            <a:r>
              <a:rPr lang="fr-FR" sz="1700" spc="-10" dirty="0" err="1">
                <a:latin typeface="Calibri"/>
                <a:cs typeface="Calibri"/>
              </a:rPr>
              <a:t>which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prepares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him</a:t>
            </a:r>
            <a:r>
              <a:rPr lang="fr-FR" sz="1700" spc="-10" dirty="0">
                <a:latin typeface="Calibri"/>
                <a:cs typeface="Calibri"/>
              </a:rPr>
              <a:t> or </a:t>
            </a:r>
            <a:r>
              <a:rPr lang="fr-FR" sz="1700" spc="-10" dirty="0" err="1">
                <a:latin typeface="Calibri"/>
                <a:cs typeface="Calibri"/>
              </a:rPr>
              <a:t>her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with</a:t>
            </a:r>
            <a:r>
              <a:rPr lang="fr-FR" sz="1700" spc="-10" dirty="0">
                <a:latin typeface="Calibri"/>
                <a:cs typeface="Calibri"/>
              </a:rPr>
              <a:t> a </a:t>
            </a:r>
            <a:r>
              <a:rPr lang="fr-FR" sz="1700" spc="-10" dirty="0" err="1">
                <a:latin typeface="Calibri"/>
                <a:cs typeface="Calibri"/>
              </a:rPr>
              <a:t>countdown</a:t>
            </a:r>
            <a:r>
              <a:rPr lang="fr-FR" sz="1700" spc="-10" dirty="0">
                <a:latin typeface="Calibri"/>
                <a:cs typeface="Calibri"/>
              </a:rPr>
              <a:t> to 5 successive tests. </a:t>
            </a:r>
            <a:r>
              <a:rPr lang="fr-FR" sz="1700" spc="-10" dirty="0" err="1">
                <a:latin typeface="Calibri"/>
                <a:cs typeface="Calibri"/>
              </a:rPr>
              <a:t>Measurements</a:t>
            </a:r>
            <a:r>
              <a:rPr lang="fr-FR" sz="1700" spc="-10" dirty="0">
                <a:latin typeface="Calibri"/>
                <a:cs typeface="Calibri"/>
              </a:rPr>
              <a:t> 2,3,4 are </a:t>
            </a:r>
            <a:r>
              <a:rPr lang="fr-FR" sz="1700" spc="-10" dirty="0" err="1">
                <a:latin typeface="Calibri"/>
                <a:cs typeface="Calibri"/>
              </a:rPr>
              <a:t>recorded</a:t>
            </a:r>
            <a:r>
              <a:rPr lang="fr-FR" sz="1700" spc="-10" dirty="0">
                <a:latin typeface="Calibri"/>
                <a:cs typeface="Calibri"/>
              </a:rPr>
              <a:t> to </a:t>
            </a:r>
            <a:r>
              <a:rPr lang="fr-FR" sz="1700" spc="-10" dirty="0" err="1">
                <a:latin typeface="Calibri"/>
                <a:cs typeface="Calibri"/>
              </a:rPr>
              <a:t>calculate</a:t>
            </a:r>
            <a:r>
              <a:rPr lang="fr-FR" sz="1700" spc="-10" dirty="0">
                <a:latin typeface="Calibri"/>
                <a:cs typeface="Calibri"/>
              </a:rPr>
              <a:t> the </a:t>
            </a:r>
            <a:r>
              <a:rPr lang="fr-FR" sz="1700" spc="-10" dirty="0" err="1">
                <a:latin typeface="Calibri"/>
                <a:cs typeface="Calibri"/>
              </a:rPr>
              <a:t>average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reaction</a:t>
            </a:r>
            <a:r>
              <a:rPr lang="fr-FR" sz="1700" spc="-10" dirty="0">
                <a:latin typeface="Calibri"/>
                <a:cs typeface="Calibri"/>
              </a:rPr>
              <a:t> time and the thermal </a:t>
            </a:r>
            <a:r>
              <a:rPr lang="fr-FR" sz="1700" spc="-10" dirty="0" err="1">
                <a:latin typeface="Calibri"/>
                <a:cs typeface="Calibri"/>
              </a:rPr>
              <a:t>detection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threshold</a:t>
            </a:r>
            <a:r>
              <a:rPr lang="fr-FR" sz="1700" spc="-10" dirty="0">
                <a:latin typeface="Calibri"/>
                <a:cs typeface="Calibri"/>
              </a:rPr>
              <a:t>.</a:t>
            </a:r>
          </a:p>
          <a:p>
            <a:pPr marL="12700" marR="2743200" algn="just">
              <a:lnSpc>
                <a:spcPts val="2030"/>
              </a:lnSpc>
              <a:spcBef>
                <a:spcPts val="620"/>
              </a:spcBef>
            </a:pPr>
            <a:r>
              <a:rPr lang="fr-FR" sz="1700" spc="-10" dirty="0">
                <a:latin typeface="Calibri"/>
                <a:cs typeface="Calibri"/>
              </a:rPr>
              <a:t>Tests 1 and 5 serve as a trial run, and are not </a:t>
            </a:r>
            <a:r>
              <a:rPr lang="fr-FR" sz="1700" spc="-10" dirty="0" err="1">
                <a:latin typeface="Calibri"/>
                <a:cs typeface="Calibri"/>
              </a:rPr>
              <a:t>included</a:t>
            </a:r>
            <a:r>
              <a:rPr lang="fr-FR" sz="1700" spc="-10" dirty="0">
                <a:latin typeface="Calibri"/>
                <a:cs typeface="Calibri"/>
              </a:rPr>
              <a:t> in the </a:t>
            </a:r>
            <a:r>
              <a:rPr lang="fr-FR" sz="1700" spc="-10" dirty="0" err="1">
                <a:latin typeface="Calibri"/>
                <a:cs typeface="Calibri"/>
              </a:rPr>
              <a:t>calculation</a:t>
            </a:r>
            <a:r>
              <a:rPr lang="fr-FR" sz="1700" spc="-10" dirty="0">
                <a:latin typeface="Calibri"/>
                <a:cs typeface="Calibri"/>
              </a:rPr>
              <a:t>.</a:t>
            </a:r>
          </a:p>
          <a:p>
            <a:pPr marL="12700" marR="2743200" algn="just">
              <a:lnSpc>
                <a:spcPts val="2030"/>
              </a:lnSpc>
              <a:spcBef>
                <a:spcPts val="620"/>
              </a:spcBef>
            </a:pPr>
            <a:r>
              <a:rPr lang="fr-FR" sz="1700" spc="-10" dirty="0">
                <a:latin typeface="Calibri"/>
                <a:cs typeface="Calibri"/>
              </a:rPr>
              <a:t>In March 2023, 34 </a:t>
            </a:r>
            <a:r>
              <a:rPr lang="fr-FR" sz="1700" spc="-10" dirty="0" err="1">
                <a:latin typeface="Calibri"/>
                <a:cs typeface="Calibri"/>
              </a:rPr>
              <a:t>students</a:t>
            </a:r>
            <a:r>
              <a:rPr lang="fr-FR" sz="1700" spc="-10" dirty="0">
                <a:latin typeface="Calibri"/>
                <a:cs typeface="Calibri"/>
              </a:rPr>
              <a:t> (</a:t>
            </a:r>
            <a:r>
              <a:rPr lang="fr-FR" sz="1700" spc="-10" dirty="0" err="1">
                <a:latin typeface="Calibri"/>
                <a:cs typeface="Calibri"/>
              </a:rPr>
              <a:t>statistical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significance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threshold</a:t>
            </a:r>
            <a:r>
              <a:rPr lang="fr-FR" sz="1700" spc="-10" dirty="0">
                <a:latin typeface="Calibri"/>
                <a:cs typeface="Calibri"/>
              </a:rPr>
              <a:t> </a:t>
            </a:r>
            <a:r>
              <a:rPr lang="fr-FR" sz="1700" spc="-10" dirty="0" err="1">
                <a:latin typeface="Calibri"/>
                <a:cs typeface="Calibri"/>
              </a:rPr>
              <a:t>calculated</a:t>
            </a:r>
            <a:r>
              <a:rPr lang="fr-FR" sz="1700" spc="-10" dirty="0">
                <a:latin typeface="Calibri"/>
                <a:cs typeface="Calibri"/>
              </a:rPr>
              <a:t>) </a:t>
            </a:r>
            <a:r>
              <a:rPr lang="fr-FR" sz="1700" spc="-10" dirty="0" err="1">
                <a:latin typeface="Calibri"/>
                <a:cs typeface="Calibri"/>
              </a:rPr>
              <a:t>completed</a:t>
            </a:r>
            <a:r>
              <a:rPr lang="fr-FR" sz="1700" spc="-10" dirty="0">
                <a:latin typeface="Calibri"/>
                <a:cs typeface="Calibri"/>
              </a:rPr>
              <a:t> the </a:t>
            </a:r>
            <a:r>
              <a:rPr lang="fr-FR" sz="1700" spc="-10" dirty="0" err="1">
                <a:latin typeface="Calibri"/>
                <a:cs typeface="Calibri"/>
              </a:rPr>
              <a:t>study</a:t>
            </a:r>
            <a:r>
              <a:rPr lang="fr-FR" sz="1700" spc="-10" dirty="0">
                <a:latin typeface="Calibri"/>
                <a:cs typeface="Calibri"/>
              </a:rPr>
              <a:t>.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1953833" y="7430169"/>
            <a:ext cx="1769395" cy="692497"/>
          </a:xfrm>
          <a:prstGeom prst="rect">
            <a:avLst/>
          </a:prstGeom>
          <a:solidFill>
            <a:srgbClr val="CCE9F1"/>
          </a:solidFill>
          <a:ln w="7457">
            <a:solidFill>
              <a:srgbClr val="000000"/>
            </a:solidFill>
          </a:ln>
        </p:spPr>
        <p:txBody>
          <a:bodyPr vert="horz" wrap="square" lIns="0" tIns="15240" rIns="0" bIns="0" rtlCol="0">
            <a:spAutoFit/>
          </a:bodyPr>
          <a:lstStyle/>
          <a:p>
            <a:pPr marL="191135">
              <a:lnSpc>
                <a:spcPct val="100000"/>
              </a:lnSpc>
              <a:spcBef>
                <a:spcPts val="120"/>
              </a:spcBef>
            </a:pPr>
            <a:r>
              <a:rPr lang="fr-FR" sz="1100" b="1" spc="10" dirty="0">
                <a:latin typeface="Arial"/>
                <a:cs typeface="Arial"/>
              </a:rPr>
              <a:t>6- Calculation of </a:t>
            </a:r>
            <a:r>
              <a:rPr lang="fr-FR" sz="1100" b="1" spc="10" dirty="0" err="1">
                <a:latin typeface="Arial"/>
                <a:cs typeface="Arial"/>
              </a:rPr>
              <a:t>average</a:t>
            </a:r>
            <a:r>
              <a:rPr lang="fr-FR" sz="1100" b="1" spc="10" dirty="0">
                <a:latin typeface="Arial"/>
                <a:cs typeface="Arial"/>
              </a:rPr>
              <a:t> </a:t>
            </a:r>
            <a:r>
              <a:rPr lang="fr-FR" sz="1100" b="1" spc="10" dirty="0" err="1">
                <a:latin typeface="Arial"/>
                <a:cs typeface="Arial"/>
              </a:rPr>
              <a:t>detection</a:t>
            </a:r>
            <a:r>
              <a:rPr lang="fr-FR" sz="1100" b="1" spc="10" dirty="0">
                <a:latin typeface="Arial"/>
                <a:cs typeface="Arial"/>
              </a:rPr>
              <a:t> and speed </a:t>
            </a:r>
            <a:r>
              <a:rPr lang="fr-FR" sz="1100" b="1" spc="10" dirty="0" err="1">
                <a:latin typeface="Arial"/>
                <a:cs typeface="Arial"/>
              </a:rPr>
              <a:t>with</a:t>
            </a:r>
            <a:r>
              <a:rPr lang="fr-FR" sz="1100" b="1" spc="10" dirty="0">
                <a:latin typeface="Arial"/>
                <a:cs typeface="Arial"/>
              </a:rPr>
              <a:t> tests 2, 3 and 4</a:t>
            </a:r>
            <a:endParaRPr sz="1100" dirty="0">
              <a:latin typeface="Arial"/>
              <a:cs typeface="Arial"/>
            </a:endParaRPr>
          </a:p>
        </p:txBody>
      </p:sp>
      <p:pic>
        <p:nvPicPr>
          <p:cNvPr id="54" name="object 5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525031" y="482898"/>
            <a:ext cx="1445603" cy="1302385"/>
          </a:xfrm>
          <a:prstGeom prst="rect">
            <a:avLst/>
          </a:prstGeom>
        </p:spPr>
      </p:pic>
      <p:pic>
        <p:nvPicPr>
          <p:cNvPr id="56" name="object 5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581623" y="10136147"/>
            <a:ext cx="2240631" cy="2277471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40666" y="485920"/>
            <a:ext cx="1319644" cy="1319644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EA9C849F-F3D3-9139-2AF0-B8281069B6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16079" y="4047852"/>
            <a:ext cx="4738487" cy="3113485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257556B4-ED84-0EA5-4C72-70A7BE98804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79491" y="15359933"/>
            <a:ext cx="6134675" cy="4617704"/>
          </a:xfrm>
          <a:prstGeom prst="rect">
            <a:avLst/>
          </a:prstGeom>
        </p:spPr>
      </p:pic>
      <p:sp>
        <p:nvSpPr>
          <p:cNvPr id="32" name="object 39">
            <a:extLst>
              <a:ext uri="{FF2B5EF4-FFF2-40B4-BE49-F238E27FC236}">
                <a16:creationId xmlns:a16="http://schemas.microsoft.com/office/drawing/2014/main" id="{E4F2F04A-9219-6B60-248F-F45B318671AE}"/>
              </a:ext>
            </a:extLst>
          </p:cNvPr>
          <p:cNvSpPr txBox="1"/>
          <p:nvPr/>
        </p:nvSpPr>
        <p:spPr>
          <a:xfrm>
            <a:off x="6649393" y="7435580"/>
            <a:ext cx="2074710" cy="518540"/>
          </a:xfrm>
          <a:prstGeom prst="rect">
            <a:avLst/>
          </a:prstGeom>
          <a:solidFill>
            <a:srgbClr val="CCE9F1"/>
          </a:solidFill>
          <a:ln w="7457">
            <a:solidFill>
              <a:srgbClr val="00000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40005" marR="238125">
              <a:lnSpc>
                <a:spcPct val="102499"/>
              </a:lnSpc>
              <a:spcBef>
                <a:spcPts val="90"/>
              </a:spcBef>
            </a:pPr>
            <a:r>
              <a:rPr lang="fr-FR" sz="1100" b="1" spc="5" dirty="0">
                <a:latin typeface="Arial"/>
                <a:cs typeface="Arial"/>
              </a:rPr>
              <a:t>4- The </a:t>
            </a:r>
            <a:r>
              <a:rPr lang="fr-FR" sz="1100" b="1" spc="5" dirty="0" err="1">
                <a:latin typeface="Arial"/>
                <a:cs typeface="Arial"/>
              </a:rPr>
              <a:t>student</a:t>
            </a:r>
            <a:r>
              <a:rPr lang="fr-FR" sz="1100" b="1" spc="5" dirty="0">
                <a:latin typeface="Arial"/>
                <a:cs typeface="Arial"/>
              </a:rPr>
              <a:t> presses the </a:t>
            </a:r>
            <a:r>
              <a:rPr lang="fr-FR" sz="1100" b="1" spc="5" dirty="0" err="1">
                <a:latin typeface="Arial"/>
                <a:cs typeface="Arial"/>
              </a:rPr>
              <a:t>button</a:t>
            </a:r>
            <a:r>
              <a:rPr lang="fr-FR" sz="1100" b="1" spc="5" dirty="0">
                <a:latin typeface="Arial"/>
                <a:cs typeface="Arial"/>
              </a:rPr>
              <a:t> </a:t>
            </a:r>
            <a:r>
              <a:rPr lang="fr-FR" sz="1100" b="1" spc="5" dirty="0" err="1">
                <a:latin typeface="Arial"/>
                <a:cs typeface="Arial"/>
              </a:rPr>
              <a:t>when</a:t>
            </a:r>
            <a:r>
              <a:rPr lang="fr-FR" sz="1100" b="1" spc="5" dirty="0">
                <a:latin typeface="Arial"/>
                <a:cs typeface="Arial"/>
              </a:rPr>
              <a:t> </a:t>
            </a:r>
            <a:r>
              <a:rPr lang="fr-FR" sz="1100" b="1" spc="5" dirty="0" err="1">
                <a:latin typeface="Arial"/>
                <a:cs typeface="Arial"/>
              </a:rPr>
              <a:t>he</a:t>
            </a:r>
            <a:r>
              <a:rPr lang="fr-FR" sz="1100" b="1" spc="5" dirty="0">
                <a:latin typeface="Arial"/>
                <a:cs typeface="Arial"/>
              </a:rPr>
              <a:t> </a:t>
            </a:r>
            <a:r>
              <a:rPr lang="fr-FR" sz="1100" b="1" spc="5" dirty="0" err="1">
                <a:latin typeface="Arial"/>
                <a:cs typeface="Arial"/>
              </a:rPr>
              <a:t>feels</a:t>
            </a:r>
            <a:r>
              <a:rPr lang="fr-FR" sz="1100" b="1" spc="5" dirty="0">
                <a:latin typeface="Arial"/>
                <a:cs typeface="Arial"/>
              </a:rPr>
              <a:t> the </a:t>
            </a:r>
            <a:r>
              <a:rPr lang="fr-FR" sz="1100" b="1" spc="5" dirty="0" err="1">
                <a:latin typeface="Arial"/>
                <a:cs typeface="Arial"/>
              </a:rPr>
              <a:t>temperature</a:t>
            </a:r>
            <a:r>
              <a:rPr lang="fr-FR" sz="1100" b="1" spc="5" dirty="0">
                <a:latin typeface="Arial"/>
                <a:cs typeface="Arial"/>
              </a:rPr>
              <a:t> change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2" name="object 39">
            <a:extLst>
              <a:ext uri="{FF2B5EF4-FFF2-40B4-BE49-F238E27FC236}">
                <a16:creationId xmlns:a16="http://schemas.microsoft.com/office/drawing/2014/main" id="{54C96A5E-31E2-432F-4BE1-909053A235CC}"/>
              </a:ext>
            </a:extLst>
          </p:cNvPr>
          <p:cNvSpPr txBox="1"/>
          <p:nvPr/>
        </p:nvSpPr>
        <p:spPr>
          <a:xfrm>
            <a:off x="9316079" y="7433855"/>
            <a:ext cx="2084684" cy="518540"/>
          </a:xfrm>
          <a:prstGeom prst="rect">
            <a:avLst/>
          </a:prstGeom>
          <a:solidFill>
            <a:srgbClr val="CCE9F1"/>
          </a:solidFill>
          <a:ln w="7457">
            <a:solidFill>
              <a:srgbClr val="000000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40005" marR="238125">
              <a:lnSpc>
                <a:spcPct val="102499"/>
              </a:lnSpc>
              <a:spcBef>
                <a:spcPts val="90"/>
              </a:spcBef>
            </a:pPr>
            <a:r>
              <a:rPr lang="fr-FR" sz="1100" b="1" spc="5" dirty="0">
                <a:latin typeface="Arial"/>
                <a:cs typeface="Arial"/>
              </a:rPr>
              <a:t>5- 5 successive </a:t>
            </a:r>
            <a:r>
              <a:rPr lang="fr-FR" sz="1100" b="1" spc="5" dirty="0" err="1">
                <a:latin typeface="Arial"/>
                <a:cs typeface="Arial"/>
              </a:rPr>
              <a:t>temperature</a:t>
            </a:r>
            <a:r>
              <a:rPr lang="fr-FR" sz="1100" b="1" spc="5" dirty="0">
                <a:latin typeface="Arial"/>
                <a:cs typeface="Arial"/>
              </a:rPr>
              <a:t> variations are </a:t>
            </a:r>
            <a:r>
              <a:rPr lang="fr-FR" sz="1100" b="1" spc="5" dirty="0" err="1">
                <a:latin typeface="Arial"/>
                <a:cs typeface="Arial"/>
              </a:rPr>
              <a:t>performed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59" name="object 36">
            <a:extLst>
              <a:ext uri="{FF2B5EF4-FFF2-40B4-BE49-F238E27FC236}">
                <a16:creationId xmlns:a16="http://schemas.microsoft.com/office/drawing/2014/main" id="{6F438489-7E91-5524-7E4C-DEACB9235784}"/>
              </a:ext>
            </a:extLst>
          </p:cNvPr>
          <p:cNvGrpSpPr/>
          <p:nvPr/>
        </p:nvGrpSpPr>
        <p:grpSpPr>
          <a:xfrm>
            <a:off x="8835197" y="7536100"/>
            <a:ext cx="400050" cy="278130"/>
            <a:chOff x="9561214" y="7847227"/>
            <a:chExt cx="400050" cy="278130"/>
          </a:xfrm>
        </p:grpSpPr>
        <p:sp>
          <p:nvSpPr>
            <p:cNvPr id="60" name="object 37">
              <a:extLst>
                <a:ext uri="{FF2B5EF4-FFF2-40B4-BE49-F238E27FC236}">
                  <a16:creationId xmlns:a16="http://schemas.microsoft.com/office/drawing/2014/main" id="{BB3A00D5-C92D-7FFA-BABD-1088119D7AEF}"/>
                </a:ext>
              </a:extLst>
            </p:cNvPr>
            <p:cNvSpPr/>
            <p:nvPr/>
          </p:nvSpPr>
          <p:spPr>
            <a:xfrm>
              <a:off x="9564389" y="7850403"/>
              <a:ext cx="393700" cy="271780"/>
            </a:xfrm>
            <a:custGeom>
              <a:avLst/>
              <a:gdLst/>
              <a:ahLst/>
              <a:cxnLst/>
              <a:rect l="l" t="t" r="r" b="b"/>
              <a:pathLst>
                <a:path w="393700" h="271779">
                  <a:moveTo>
                    <a:pt x="8490" y="203770"/>
                  </a:moveTo>
                  <a:lnTo>
                    <a:pt x="0" y="203770"/>
                  </a:lnTo>
                  <a:lnTo>
                    <a:pt x="0" y="67923"/>
                  </a:lnTo>
                  <a:lnTo>
                    <a:pt x="8490" y="67923"/>
                  </a:lnTo>
                  <a:lnTo>
                    <a:pt x="8490" y="203770"/>
                  </a:lnTo>
                  <a:close/>
                </a:path>
                <a:path w="393700" h="271779">
                  <a:moveTo>
                    <a:pt x="33961" y="203770"/>
                  </a:moveTo>
                  <a:lnTo>
                    <a:pt x="16980" y="203770"/>
                  </a:lnTo>
                  <a:lnTo>
                    <a:pt x="16980" y="67923"/>
                  </a:lnTo>
                  <a:lnTo>
                    <a:pt x="33961" y="67923"/>
                  </a:lnTo>
                  <a:lnTo>
                    <a:pt x="33961" y="203770"/>
                  </a:lnTo>
                  <a:close/>
                </a:path>
                <a:path w="393700" h="271779">
                  <a:moveTo>
                    <a:pt x="257319" y="271693"/>
                  </a:moveTo>
                  <a:lnTo>
                    <a:pt x="257319" y="203770"/>
                  </a:lnTo>
                  <a:lnTo>
                    <a:pt x="42452" y="203770"/>
                  </a:lnTo>
                  <a:lnTo>
                    <a:pt x="42452" y="67923"/>
                  </a:lnTo>
                  <a:lnTo>
                    <a:pt x="257319" y="67923"/>
                  </a:lnTo>
                  <a:lnTo>
                    <a:pt x="257319" y="0"/>
                  </a:lnTo>
                  <a:lnTo>
                    <a:pt x="393166" y="135846"/>
                  </a:lnTo>
                  <a:lnTo>
                    <a:pt x="257319" y="271693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38">
              <a:extLst>
                <a:ext uri="{FF2B5EF4-FFF2-40B4-BE49-F238E27FC236}">
                  <a16:creationId xmlns:a16="http://schemas.microsoft.com/office/drawing/2014/main" id="{619B0DC2-FBD9-A2A8-FB1D-D786959CD924}"/>
                </a:ext>
              </a:extLst>
            </p:cNvPr>
            <p:cNvSpPr/>
            <p:nvPr/>
          </p:nvSpPr>
          <p:spPr>
            <a:xfrm>
              <a:off x="9564389" y="7850402"/>
              <a:ext cx="393700" cy="271780"/>
            </a:xfrm>
            <a:custGeom>
              <a:avLst/>
              <a:gdLst/>
              <a:ahLst/>
              <a:cxnLst/>
              <a:rect l="l" t="t" r="r" b="b"/>
              <a:pathLst>
                <a:path w="393700" h="271779">
                  <a:moveTo>
                    <a:pt x="0" y="67923"/>
                  </a:moveTo>
                  <a:lnTo>
                    <a:pt x="8490" y="67923"/>
                  </a:lnTo>
                  <a:lnTo>
                    <a:pt x="8490" y="203770"/>
                  </a:lnTo>
                  <a:lnTo>
                    <a:pt x="0" y="203770"/>
                  </a:lnTo>
                  <a:lnTo>
                    <a:pt x="0" y="67923"/>
                  </a:lnTo>
                  <a:close/>
                </a:path>
                <a:path w="393700" h="271779">
                  <a:moveTo>
                    <a:pt x="16980" y="67923"/>
                  </a:moveTo>
                  <a:lnTo>
                    <a:pt x="33961" y="67923"/>
                  </a:lnTo>
                  <a:lnTo>
                    <a:pt x="33961" y="203770"/>
                  </a:lnTo>
                  <a:lnTo>
                    <a:pt x="16980" y="203770"/>
                  </a:lnTo>
                  <a:lnTo>
                    <a:pt x="16980" y="67923"/>
                  </a:lnTo>
                  <a:close/>
                </a:path>
                <a:path w="393700" h="271779">
                  <a:moveTo>
                    <a:pt x="42452" y="67923"/>
                  </a:moveTo>
                  <a:lnTo>
                    <a:pt x="257319" y="67923"/>
                  </a:lnTo>
                  <a:lnTo>
                    <a:pt x="257319" y="0"/>
                  </a:lnTo>
                  <a:lnTo>
                    <a:pt x="393166" y="135846"/>
                  </a:lnTo>
                  <a:lnTo>
                    <a:pt x="257319" y="271693"/>
                  </a:lnTo>
                  <a:lnTo>
                    <a:pt x="257319" y="203770"/>
                  </a:lnTo>
                  <a:lnTo>
                    <a:pt x="42452" y="203770"/>
                  </a:lnTo>
                  <a:lnTo>
                    <a:pt x="42452" y="67923"/>
                  </a:lnTo>
                  <a:close/>
                </a:path>
              </a:pathLst>
            </a:custGeom>
            <a:ln w="596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2" name="object 36">
            <a:extLst>
              <a:ext uri="{FF2B5EF4-FFF2-40B4-BE49-F238E27FC236}">
                <a16:creationId xmlns:a16="http://schemas.microsoft.com/office/drawing/2014/main" id="{70693FEC-CD8F-2AA9-E472-ADC0C4E8D60E}"/>
              </a:ext>
            </a:extLst>
          </p:cNvPr>
          <p:cNvGrpSpPr/>
          <p:nvPr/>
        </p:nvGrpSpPr>
        <p:grpSpPr>
          <a:xfrm>
            <a:off x="11442206" y="7554060"/>
            <a:ext cx="400050" cy="278130"/>
            <a:chOff x="9561214" y="7847227"/>
            <a:chExt cx="400050" cy="278130"/>
          </a:xfrm>
        </p:grpSpPr>
        <p:sp>
          <p:nvSpPr>
            <p:cNvPr id="63" name="object 37">
              <a:extLst>
                <a:ext uri="{FF2B5EF4-FFF2-40B4-BE49-F238E27FC236}">
                  <a16:creationId xmlns:a16="http://schemas.microsoft.com/office/drawing/2014/main" id="{43297724-5E33-ECE5-979D-1CEDB692B797}"/>
                </a:ext>
              </a:extLst>
            </p:cNvPr>
            <p:cNvSpPr/>
            <p:nvPr/>
          </p:nvSpPr>
          <p:spPr>
            <a:xfrm>
              <a:off x="9564389" y="7850403"/>
              <a:ext cx="393700" cy="271780"/>
            </a:xfrm>
            <a:custGeom>
              <a:avLst/>
              <a:gdLst/>
              <a:ahLst/>
              <a:cxnLst/>
              <a:rect l="l" t="t" r="r" b="b"/>
              <a:pathLst>
                <a:path w="393700" h="271779">
                  <a:moveTo>
                    <a:pt x="8490" y="203770"/>
                  </a:moveTo>
                  <a:lnTo>
                    <a:pt x="0" y="203770"/>
                  </a:lnTo>
                  <a:lnTo>
                    <a:pt x="0" y="67923"/>
                  </a:lnTo>
                  <a:lnTo>
                    <a:pt x="8490" y="67923"/>
                  </a:lnTo>
                  <a:lnTo>
                    <a:pt x="8490" y="203770"/>
                  </a:lnTo>
                  <a:close/>
                </a:path>
                <a:path w="393700" h="271779">
                  <a:moveTo>
                    <a:pt x="33961" y="203770"/>
                  </a:moveTo>
                  <a:lnTo>
                    <a:pt x="16980" y="203770"/>
                  </a:lnTo>
                  <a:lnTo>
                    <a:pt x="16980" y="67923"/>
                  </a:lnTo>
                  <a:lnTo>
                    <a:pt x="33961" y="67923"/>
                  </a:lnTo>
                  <a:lnTo>
                    <a:pt x="33961" y="203770"/>
                  </a:lnTo>
                  <a:close/>
                </a:path>
                <a:path w="393700" h="271779">
                  <a:moveTo>
                    <a:pt x="257319" y="271693"/>
                  </a:moveTo>
                  <a:lnTo>
                    <a:pt x="257319" y="203770"/>
                  </a:lnTo>
                  <a:lnTo>
                    <a:pt x="42452" y="203770"/>
                  </a:lnTo>
                  <a:lnTo>
                    <a:pt x="42452" y="67923"/>
                  </a:lnTo>
                  <a:lnTo>
                    <a:pt x="257319" y="67923"/>
                  </a:lnTo>
                  <a:lnTo>
                    <a:pt x="257319" y="0"/>
                  </a:lnTo>
                  <a:lnTo>
                    <a:pt x="393166" y="135846"/>
                  </a:lnTo>
                  <a:lnTo>
                    <a:pt x="257319" y="271693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38">
              <a:extLst>
                <a:ext uri="{FF2B5EF4-FFF2-40B4-BE49-F238E27FC236}">
                  <a16:creationId xmlns:a16="http://schemas.microsoft.com/office/drawing/2014/main" id="{EBF431C8-AA38-2FB8-2274-7EE2EC66C8F8}"/>
                </a:ext>
              </a:extLst>
            </p:cNvPr>
            <p:cNvSpPr/>
            <p:nvPr/>
          </p:nvSpPr>
          <p:spPr>
            <a:xfrm>
              <a:off x="9564389" y="7850402"/>
              <a:ext cx="393700" cy="271780"/>
            </a:xfrm>
            <a:custGeom>
              <a:avLst/>
              <a:gdLst/>
              <a:ahLst/>
              <a:cxnLst/>
              <a:rect l="l" t="t" r="r" b="b"/>
              <a:pathLst>
                <a:path w="393700" h="271779">
                  <a:moveTo>
                    <a:pt x="0" y="67923"/>
                  </a:moveTo>
                  <a:lnTo>
                    <a:pt x="8490" y="67923"/>
                  </a:lnTo>
                  <a:lnTo>
                    <a:pt x="8490" y="203770"/>
                  </a:lnTo>
                  <a:lnTo>
                    <a:pt x="0" y="203770"/>
                  </a:lnTo>
                  <a:lnTo>
                    <a:pt x="0" y="67923"/>
                  </a:lnTo>
                  <a:close/>
                </a:path>
                <a:path w="393700" h="271779">
                  <a:moveTo>
                    <a:pt x="16980" y="67923"/>
                  </a:moveTo>
                  <a:lnTo>
                    <a:pt x="33961" y="67923"/>
                  </a:lnTo>
                  <a:lnTo>
                    <a:pt x="33961" y="203770"/>
                  </a:lnTo>
                  <a:lnTo>
                    <a:pt x="16980" y="203770"/>
                  </a:lnTo>
                  <a:lnTo>
                    <a:pt x="16980" y="67923"/>
                  </a:lnTo>
                  <a:close/>
                </a:path>
                <a:path w="393700" h="271779">
                  <a:moveTo>
                    <a:pt x="42452" y="67923"/>
                  </a:moveTo>
                  <a:lnTo>
                    <a:pt x="257319" y="67923"/>
                  </a:lnTo>
                  <a:lnTo>
                    <a:pt x="257319" y="0"/>
                  </a:lnTo>
                  <a:lnTo>
                    <a:pt x="393166" y="135846"/>
                  </a:lnTo>
                  <a:lnTo>
                    <a:pt x="257319" y="271693"/>
                  </a:lnTo>
                  <a:lnTo>
                    <a:pt x="257319" y="203770"/>
                  </a:lnTo>
                  <a:lnTo>
                    <a:pt x="42452" y="203770"/>
                  </a:lnTo>
                  <a:lnTo>
                    <a:pt x="42452" y="67923"/>
                  </a:lnTo>
                  <a:close/>
                </a:path>
              </a:pathLst>
            </a:custGeom>
            <a:ln w="596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9" name="object 57">
            <a:extLst>
              <a:ext uri="{FF2B5EF4-FFF2-40B4-BE49-F238E27FC236}">
                <a16:creationId xmlns:a16="http://schemas.microsoft.com/office/drawing/2014/main" id="{3FB0D085-CD3C-803F-C9B7-DEEC2FB8B6F5}"/>
              </a:ext>
            </a:extLst>
          </p:cNvPr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56200" y="12705039"/>
            <a:ext cx="2963250" cy="2612022"/>
          </a:xfrm>
          <a:prstGeom prst="rect">
            <a:avLst/>
          </a:prstGeom>
        </p:spPr>
      </p:pic>
      <p:grpSp>
        <p:nvGrpSpPr>
          <p:cNvPr id="74" name="object 49">
            <a:extLst>
              <a:ext uri="{FF2B5EF4-FFF2-40B4-BE49-F238E27FC236}">
                <a16:creationId xmlns:a16="http://schemas.microsoft.com/office/drawing/2014/main" id="{70E2D2F7-8BA6-627B-514F-7C8EB1F71F3D}"/>
              </a:ext>
            </a:extLst>
          </p:cNvPr>
          <p:cNvGrpSpPr/>
          <p:nvPr/>
        </p:nvGrpSpPr>
        <p:grpSpPr>
          <a:xfrm>
            <a:off x="3452697" y="12619960"/>
            <a:ext cx="10451490" cy="2867021"/>
            <a:chOff x="5450075" y="14289639"/>
            <a:chExt cx="8530590" cy="2365375"/>
          </a:xfrm>
        </p:grpSpPr>
        <p:sp>
          <p:nvSpPr>
            <p:cNvPr id="75" name="object 50">
              <a:extLst>
                <a:ext uri="{FF2B5EF4-FFF2-40B4-BE49-F238E27FC236}">
                  <a16:creationId xmlns:a16="http://schemas.microsoft.com/office/drawing/2014/main" id="{68BE8899-D56B-E1B8-6B47-8ACEF5B616A0}"/>
                </a:ext>
              </a:extLst>
            </p:cNvPr>
            <p:cNvSpPr/>
            <p:nvPr/>
          </p:nvSpPr>
          <p:spPr>
            <a:xfrm>
              <a:off x="5468172" y="14307736"/>
              <a:ext cx="8494395" cy="2329180"/>
            </a:xfrm>
            <a:custGeom>
              <a:avLst/>
              <a:gdLst/>
              <a:ahLst/>
              <a:cxnLst/>
              <a:rect l="l" t="t" r="r" b="b"/>
              <a:pathLst>
                <a:path w="8494394" h="2329180">
                  <a:moveTo>
                    <a:pt x="8105916" y="2328982"/>
                  </a:moveTo>
                  <a:lnTo>
                    <a:pt x="388171" y="2328982"/>
                  </a:lnTo>
                  <a:lnTo>
                    <a:pt x="339480" y="2325958"/>
                  </a:lnTo>
                  <a:lnTo>
                    <a:pt x="292593" y="2317127"/>
                  </a:lnTo>
                  <a:lnTo>
                    <a:pt x="247875" y="2302854"/>
                  </a:lnTo>
                  <a:lnTo>
                    <a:pt x="205690" y="2283502"/>
                  </a:lnTo>
                  <a:lnTo>
                    <a:pt x="166400" y="2259435"/>
                  </a:lnTo>
                  <a:lnTo>
                    <a:pt x="130371" y="2231017"/>
                  </a:lnTo>
                  <a:lnTo>
                    <a:pt x="97965" y="2198611"/>
                  </a:lnTo>
                  <a:lnTo>
                    <a:pt x="69547" y="2162582"/>
                  </a:lnTo>
                  <a:lnTo>
                    <a:pt x="45480" y="2123292"/>
                  </a:lnTo>
                  <a:lnTo>
                    <a:pt x="26128" y="2081107"/>
                  </a:lnTo>
                  <a:lnTo>
                    <a:pt x="11855" y="2036389"/>
                  </a:lnTo>
                  <a:lnTo>
                    <a:pt x="3024" y="1989503"/>
                  </a:lnTo>
                  <a:lnTo>
                    <a:pt x="0" y="1940812"/>
                  </a:lnTo>
                  <a:lnTo>
                    <a:pt x="0" y="388170"/>
                  </a:lnTo>
                  <a:lnTo>
                    <a:pt x="3024" y="339479"/>
                  </a:lnTo>
                  <a:lnTo>
                    <a:pt x="11855" y="292593"/>
                  </a:lnTo>
                  <a:lnTo>
                    <a:pt x="26128" y="247875"/>
                  </a:lnTo>
                  <a:lnTo>
                    <a:pt x="45480" y="205690"/>
                  </a:lnTo>
                  <a:lnTo>
                    <a:pt x="69547" y="166400"/>
                  </a:lnTo>
                  <a:lnTo>
                    <a:pt x="97965" y="130371"/>
                  </a:lnTo>
                  <a:lnTo>
                    <a:pt x="130371" y="97965"/>
                  </a:lnTo>
                  <a:lnTo>
                    <a:pt x="166400" y="69547"/>
                  </a:lnTo>
                  <a:lnTo>
                    <a:pt x="205690" y="45480"/>
                  </a:lnTo>
                  <a:lnTo>
                    <a:pt x="247875" y="26128"/>
                  </a:lnTo>
                  <a:lnTo>
                    <a:pt x="292593" y="11855"/>
                  </a:lnTo>
                  <a:lnTo>
                    <a:pt x="339480" y="3024"/>
                  </a:lnTo>
                  <a:lnTo>
                    <a:pt x="388171" y="0"/>
                  </a:lnTo>
                  <a:lnTo>
                    <a:pt x="8105916" y="0"/>
                  </a:lnTo>
                  <a:lnTo>
                    <a:pt x="8156938" y="3366"/>
                  </a:lnTo>
                  <a:lnTo>
                    <a:pt x="8206655" y="13298"/>
                  </a:lnTo>
                  <a:lnTo>
                    <a:pt x="8254462" y="29547"/>
                  </a:lnTo>
                  <a:lnTo>
                    <a:pt x="8299757" y="51862"/>
                  </a:lnTo>
                  <a:lnTo>
                    <a:pt x="8341935" y="79994"/>
                  </a:lnTo>
                  <a:lnTo>
                    <a:pt x="8380394" y="113692"/>
                  </a:lnTo>
                  <a:lnTo>
                    <a:pt x="8414092" y="152152"/>
                  </a:lnTo>
                  <a:lnTo>
                    <a:pt x="8442224" y="194330"/>
                  </a:lnTo>
                  <a:lnTo>
                    <a:pt x="8464539" y="239624"/>
                  </a:lnTo>
                  <a:lnTo>
                    <a:pt x="8480788" y="287431"/>
                  </a:lnTo>
                  <a:lnTo>
                    <a:pt x="8490720" y="337148"/>
                  </a:lnTo>
                  <a:lnTo>
                    <a:pt x="8494087" y="388170"/>
                  </a:lnTo>
                  <a:lnTo>
                    <a:pt x="8494087" y="1940812"/>
                  </a:lnTo>
                  <a:lnTo>
                    <a:pt x="8491062" y="1989503"/>
                  </a:lnTo>
                  <a:lnTo>
                    <a:pt x="8482232" y="2036389"/>
                  </a:lnTo>
                  <a:lnTo>
                    <a:pt x="8467958" y="2081107"/>
                  </a:lnTo>
                  <a:lnTo>
                    <a:pt x="8448606" y="2123292"/>
                  </a:lnTo>
                  <a:lnTo>
                    <a:pt x="8424539" y="2162582"/>
                  </a:lnTo>
                  <a:lnTo>
                    <a:pt x="8396121" y="2198611"/>
                  </a:lnTo>
                  <a:lnTo>
                    <a:pt x="8363715" y="2231017"/>
                  </a:lnTo>
                  <a:lnTo>
                    <a:pt x="8327686" y="2259435"/>
                  </a:lnTo>
                  <a:lnTo>
                    <a:pt x="8288397" y="2283502"/>
                  </a:lnTo>
                  <a:lnTo>
                    <a:pt x="8246211" y="2302854"/>
                  </a:lnTo>
                  <a:lnTo>
                    <a:pt x="8201493" y="2317127"/>
                  </a:lnTo>
                  <a:lnTo>
                    <a:pt x="8154607" y="2325958"/>
                  </a:lnTo>
                  <a:lnTo>
                    <a:pt x="8105916" y="2328982"/>
                  </a:lnTo>
                  <a:close/>
                </a:path>
              </a:pathLst>
            </a:custGeom>
            <a:solidFill>
              <a:srgbClr val="CCE9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51">
              <a:extLst>
                <a:ext uri="{FF2B5EF4-FFF2-40B4-BE49-F238E27FC236}">
                  <a16:creationId xmlns:a16="http://schemas.microsoft.com/office/drawing/2014/main" id="{4400E073-DDAD-506F-87CD-B361A976B1FF}"/>
                </a:ext>
              </a:extLst>
            </p:cNvPr>
            <p:cNvSpPr/>
            <p:nvPr/>
          </p:nvSpPr>
          <p:spPr>
            <a:xfrm>
              <a:off x="5468172" y="14307736"/>
              <a:ext cx="8494395" cy="2329180"/>
            </a:xfrm>
            <a:custGeom>
              <a:avLst/>
              <a:gdLst/>
              <a:ahLst/>
              <a:cxnLst/>
              <a:rect l="l" t="t" r="r" b="b"/>
              <a:pathLst>
                <a:path w="8494394" h="2329180">
                  <a:moveTo>
                    <a:pt x="0" y="388170"/>
                  </a:moveTo>
                  <a:lnTo>
                    <a:pt x="3024" y="339479"/>
                  </a:lnTo>
                  <a:lnTo>
                    <a:pt x="11855" y="292593"/>
                  </a:lnTo>
                  <a:lnTo>
                    <a:pt x="26128" y="247875"/>
                  </a:lnTo>
                  <a:lnTo>
                    <a:pt x="45480" y="205690"/>
                  </a:lnTo>
                  <a:lnTo>
                    <a:pt x="69547" y="166400"/>
                  </a:lnTo>
                  <a:lnTo>
                    <a:pt x="97965" y="130371"/>
                  </a:lnTo>
                  <a:lnTo>
                    <a:pt x="130371" y="97965"/>
                  </a:lnTo>
                  <a:lnTo>
                    <a:pt x="166400" y="69547"/>
                  </a:lnTo>
                  <a:lnTo>
                    <a:pt x="205690" y="45480"/>
                  </a:lnTo>
                  <a:lnTo>
                    <a:pt x="247875" y="26128"/>
                  </a:lnTo>
                  <a:lnTo>
                    <a:pt x="292593" y="11855"/>
                  </a:lnTo>
                  <a:lnTo>
                    <a:pt x="339480" y="3024"/>
                  </a:lnTo>
                  <a:lnTo>
                    <a:pt x="388171" y="0"/>
                  </a:lnTo>
                  <a:lnTo>
                    <a:pt x="8105916" y="0"/>
                  </a:lnTo>
                  <a:lnTo>
                    <a:pt x="8156938" y="3366"/>
                  </a:lnTo>
                  <a:lnTo>
                    <a:pt x="8206655" y="13298"/>
                  </a:lnTo>
                  <a:lnTo>
                    <a:pt x="8254462" y="29547"/>
                  </a:lnTo>
                  <a:lnTo>
                    <a:pt x="8299757" y="51862"/>
                  </a:lnTo>
                  <a:lnTo>
                    <a:pt x="8341935" y="79994"/>
                  </a:lnTo>
                  <a:lnTo>
                    <a:pt x="8380394" y="113692"/>
                  </a:lnTo>
                  <a:lnTo>
                    <a:pt x="8414092" y="152152"/>
                  </a:lnTo>
                  <a:lnTo>
                    <a:pt x="8442224" y="194330"/>
                  </a:lnTo>
                  <a:lnTo>
                    <a:pt x="8464539" y="239624"/>
                  </a:lnTo>
                  <a:lnTo>
                    <a:pt x="8480788" y="287431"/>
                  </a:lnTo>
                  <a:lnTo>
                    <a:pt x="8490720" y="337148"/>
                  </a:lnTo>
                  <a:lnTo>
                    <a:pt x="8494087" y="388170"/>
                  </a:lnTo>
                  <a:lnTo>
                    <a:pt x="8494087" y="1940812"/>
                  </a:lnTo>
                  <a:lnTo>
                    <a:pt x="8491062" y="1989503"/>
                  </a:lnTo>
                  <a:lnTo>
                    <a:pt x="8482232" y="2036389"/>
                  </a:lnTo>
                  <a:lnTo>
                    <a:pt x="8467958" y="2081107"/>
                  </a:lnTo>
                  <a:lnTo>
                    <a:pt x="8448606" y="2123292"/>
                  </a:lnTo>
                  <a:lnTo>
                    <a:pt x="8424539" y="2162582"/>
                  </a:lnTo>
                  <a:lnTo>
                    <a:pt x="8396121" y="2198611"/>
                  </a:lnTo>
                  <a:lnTo>
                    <a:pt x="8363715" y="2231017"/>
                  </a:lnTo>
                  <a:lnTo>
                    <a:pt x="8327686" y="2259435"/>
                  </a:lnTo>
                  <a:lnTo>
                    <a:pt x="8288397" y="2283502"/>
                  </a:lnTo>
                  <a:lnTo>
                    <a:pt x="8246211" y="2302854"/>
                  </a:lnTo>
                  <a:lnTo>
                    <a:pt x="8201493" y="2317127"/>
                  </a:lnTo>
                  <a:lnTo>
                    <a:pt x="8154607" y="2325958"/>
                  </a:lnTo>
                  <a:lnTo>
                    <a:pt x="8105916" y="2328982"/>
                  </a:lnTo>
                  <a:lnTo>
                    <a:pt x="388171" y="2328982"/>
                  </a:lnTo>
                  <a:lnTo>
                    <a:pt x="339480" y="2325958"/>
                  </a:lnTo>
                  <a:lnTo>
                    <a:pt x="292593" y="2317127"/>
                  </a:lnTo>
                  <a:lnTo>
                    <a:pt x="247875" y="2302854"/>
                  </a:lnTo>
                  <a:lnTo>
                    <a:pt x="205690" y="2283502"/>
                  </a:lnTo>
                  <a:lnTo>
                    <a:pt x="166400" y="2259435"/>
                  </a:lnTo>
                  <a:lnTo>
                    <a:pt x="130371" y="2231017"/>
                  </a:lnTo>
                  <a:lnTo>
                    <a:pt x="97965" y="2198611"/>
                  </a:lnTo>
                  <a:lnTo>
                    <a:pt x="69547" y="2162582"/>
                  </a:lnTo>
                  <a:lnTo>
                    <a:pt x="45480" y="2123292"/>
                  </a:lnTo>
                  <a:lnTo>
                    <a:pt x="26128" y="2081107"/>
                  </a:lnTo>
                  <a:lnTo>
                    <a:pt x="11855" y="2036389"/>
                  </a:lnTo>
                  <a:lnTo>
                    <a:pt x="3024" y="1989503"/>
                  </a:lnTo>
                  <a:lnTo>
                    <a:pt x="0" y="1940812"/>
                  </a:lnTo>
                  <a:lnTo>
                    <a:pt x="0" y="388170"/>
                  </a:lnTo>
                  <a:close/>
                </a:path>
              </a:pathLst>
            </a:custGeom>
            <a:ln w="35793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7" name="object 49">
            <a:extLst>
              <a:ext uri="{FF2B5EF4-FFF2-40B4-BE49-F238E27FC236}">
                <a16:creationId xmlns:a16="http://schemas.microsoft.com/office/drawing/2014/main" id="{3082A802-8E0D-486E-51C2-E3A5A0A90D20}"/>
              </a:ext>
            </a:extLst>
          </p:cNvPr>
          <p:cNvGrpSpPr/>
          <p:nvPr/>
        </p:nvGrpSpPr>
        <p:grpSpPr>
          <a:xfrm>
            <a:off x="5370413" y="18553875"/>
            <a:ext cx="8490601" cy="902449"/>
            <a:chOff x="5468172" y="14307736"/>
            <a:chExt cx="8494395" cy="2329181"/>
          </a:xfrm>
        </p:grpSpPr>
        <p:sp>
          <p:nvSpPr>
            <p:cNvPr id="78" name="object 50">
              <a:extLst>
                <a:ext uri="{FF2B5EF4-FFF2-40B4-BE49-F238E27FC236}">
                  <a16:creationId xmlns:a16="http://schemas.microsoft.com/office/drawing/2014/main" id="{A6EA4362-3C0D-FFBB-6850-1C4CF2D20676}"/>
                </a:ext>
              </a:extLst>
            </p:cNvPr>
            <p:cNvSpPr/>
            <p:nvPr/>
          </p:nvSpPr>
          <p:spPr>
            <a:xfrm>
              <a:off x="5507569" y="14307736"/>
              <a:ext cx="8454998" cy="2329181"/>
            </a:xfrm>
            <a:custGeom>
              <a:avLst/>
              <a:gdLst/>
              <a:ahLst/>
              <a:cxnLst/>
              <a:rect l="l" t="t" r="r" b="b"/>
              <a:pathLst>
                <a:path w="8494394" h="2329180">
                  <a:moveTo>
                    <a:pt x="8105916" y="2328982"/>
                  </a:moveTo>
                  <a:lnTo>
                    <a:pt x="388171" y="2328982"/>
                  </a:lnTo>
                  <a:lnTo>
                    <a:pt x="339480" y="2325958"/>
                  </a:lnTo>
                  <a:lnTo>
                    <a:pt x="292593" y="2317127"/>
                  </a:lnTo>
                  <a:lnTo>
                    <a:pt x="247875" y="2302854"/>
                  </a:lnTo>
                  <a:lnTo>
                    <a:pt x="205690" y="2283502"/>
                  </a:lnTo>
                  <a:lnTo>
                    <a:pt x="166400" y="2259435"/>
                  </a:lnTo>
                  <a:lnTo>
                    <a:pt x="130371" y="2231017"/>
                  </a:lnTo>
                  <a:lnTo>
                    <a:pt x="97965" y="2198611"/>
                  </a:lnTo>
                  <a:lnTo>
                    <a:pt x="69547" y="2162582"/>
                  </a:lnTo>
                  <a:lnTo>
                    <a:pt x="45480" y="2123292"/>
                  </a:lnTo>
                  <a:lnTo>
                    <a:pt x="26128" y="2081107"/>
                  </a:lnTo>
                  <a:lnTo>
                    <a:pt x="11855" y="2036389"/>
                  </a:lnTo>
                  <a:lnTo>
                    <a:pt x="3024" y="1989503"/>
                  </a:lnTo>
                  <a:lnTo>
                    <a:pt x="0" y="1940812"/>
                  </a:lnTo>
                  <a:lnTo>
                    <a:pt x="0" y="388170"/>
                  </a:lnTo>
                  <a:lnTo>
                    <a:pt x="3024" y="339479"/>
                  </a:lnTo>
                  <a:lnTo>
                    <a:pt x="11855" y="292593"/>
                  </a:lnTo>
                  <a:lnTo>
                    <a:pt x="26128" y="247875"/>
                  </a:lnTo>
                  <a:lnTo>
                    <a:pt x="45480" y="205690"/>
                  </a:lnTo>
                  <a:lnTo>
                    <a:pt x="69547" y="166400"/>
                  </a:lnTo>
                  <a:lnTo>
                    <a:pt x="97965" y="130371"/>
                  </a:lnTo>
                  <a:lnTo>
                    <a:pt x="130371" y="97965"/>
                  </a:lnTo>
                  <a:lnTo>
                    <a:pt x="166400" y="69547"/>
                  </a:lnTo>
                  <a:lnTo>
                    <a:pt x="205690" y="45480"/>
                  </a:lnTo>
                  <a:lnTo>
                    <a:pt x="247875" y="26128"/>
                  </a:lnTo>
                  <a:lnTo>
                    <a:pt x="292593" y="11855"/>
                  </a:lnTo>
                  <a:lnTo>
                    <a:pt x="339480" y="3024"/>
                  </a:lnTo>
                  <a:lnTo>
                    <a:pt x="388171" y="0"/>
                  </a:lnTo>
                  <a:lnTo>
                    <a:pt x="8105916" y="0"/>
                  </a:lnTo>
                  <a:lnTo>
                    <a:pt x="8156938" y="3366"/>
                  </a:lnTo>
                  <a:lnTo>
                    <a:pt x="8206655" y="13298"/>
                  </a:lnTo>
                  <a:lnTo>
                    <a:pt x="8254462" y="29547"/>
                  </a:lnTo>
                  <a:lnTo>
                    <a:pt x="8299757" y="51862"/>
                  </a:lnTo>
                  <a:lnTo>
                    <a:pt x="8341935" y="79994"/>
                  </a:lnTo>
                  <a:lnTo>
                    <a:pt x="8380394" y="113692"/>
                  </a:lnTo>
                  <a:lnTo>
                    <a:pt x="8414092" y="152152"/>
                  </a:lnTo>
                  <a:lnTo>
                    <a:pt x="8442224" y="194330"/>
                  </a:lnTo>
                  <a:lnTo>
                    <a:pt x="8464539" y="239624"/>
                  </a:lnTo>
                  <a:lnTo>
                    <a:pt x="8480788" y="287431"/>
                  </a:lnTo>
                  <a:lnTo>
                    <a:pt x="8490720" y="337148"/>
                  </a:lnTo>
                  <a:lnTo>
                    <a:pt x="8494087" y="388170"/>
                  </a:lnTo>
                  <a:lnTo>
                    <a:pt x="8494087" y="1940812"/>
                  </a:lnTo>
                  <a:lnTo>
                    <a:pt x="8491062" y="1989503"/>
                  </a:lnTo>
                  <a:lnTo>
                    <a:pt x="8482232" y="2036389"/>
                  </a:lnTo>
                  <a:lnTo>
                    <a:pt x="8467958" y="2081107"/>
                  </a:lnTo>
                  <a:lnTo>
                    <a:pt x="8448606" y="2123292"/>
                  </a:lnTo>
                  <a:lnTo>
                    <a:pt x="8424539" y="2162582"/>
                  </a:lnTo>
                  <a:lnTo>
                    <a:pt x="8396121" y="2198611"/>
                  </a:lnTo>
                  <a:lnTo>
                    <a:pt x="8363715" y="2231017"/>
                  </a:lnTo>
                  <a:lnTo>
                    <a:pt x="8327686" y="2259435"/>
                  </a:lnTo>
                  <a:lnTo>
                    <a:pt x="8288397" y="2283502"/>
                  </a:lnTo>
                  <a:lnTo>
                    <a:pt x="8246211" y="2302854"/>
                  </a:lnTo>
                  <a:lnTo>
                    <a:pt x="8201493" y="2317127"/>
                  </a:lnTo>
                  <a:lnTo>
                    <a:pt x="8154607" y="2325958"/>
                  </a:lnTo>
                  <a:lnTo>
                    <a:pt x="8105916" y="2328982"/>
                  </a:lnTo>
                  <a:close/>
                </a:path>
              </a:pathLst>
            </a:custGeom>
            <a:solidFill>
              <a:srgbClr val="CCE9F1"/>
            </a:solidFill>
          </p:spPr>
          <p:txBody>
            <a:bodyPr wrap="square" lIns="0" tIns="0" rIns="0" bIns="0" rtlCol="0"/>
            <a:lstStyle/>
            <a:p>
              <a:r>
                <a:rPr lang="fr-FR" dirty="0"/>
                <a:t>   </a:t>
              </a:r>
              <a:r>
                <a:rPr lang="fr-FR" dirty="0" err="1"/>
                <a:t>Physiological</a:t>
              </a:r>
              <a:r>
                <a:rPr lang="fr-FR" dirty="0"/>
                <a:t> </a:t>
              </a:r>
              <a:r>
                <a:rPr lang="fr-FR" dirty="0" err="1"/>
                <a:t>sensory</a:t>
              </a:r>
              <a:r>
                <a:rPr lang="fr-FR" dirty="0"/>
                <a:t> data are not </a:t>
              </a:r>
              <a:r>
                <a:rPr lang="fr-FR" dirty="0" err="1"/>
                <a:t>sufficient</a:t>
              </a:r>
              <a:r>
                <a:rPr lang="fr-FR" dirty="0"/>
                <a:t> to </a:t>
              </a:r>
              <a:r>
                <a:rPr lang="fr-FR" dirty="0" err="1"/>
                <a:t>explain</a:t>
              </a:r>
              <a:r>
                <a:rPr lang="fr-FR" dirty="0"/>
                <a:t> the perception </a:t>
              </a:r>
              <a:r>
                <a:rPr lang="fr-FR" dirty="0" err="1"/>
                <a:t>developed</a:t>
              </a:r>
              <a:r>
                <a:rPr lang="fr-FR" dirty="0"/>
                <a:t> in  </a:t>
              </a:r>
              <a:r>
                <a:rPr lang="fr-FR" dirty="0" err="1"/>
                <a:t>osteopathy</a:t>
              </a:r>
              <a:r>
                <a:rPr lang="fr-FR" dirty="0"/>
                <a:t>, but the </a:t>
              </a:r>
              <a:r>
                <a:rPr lang="fr-FR" dirty="0" err="1"/>
                <a:t>measurement</a:t>
              </a:r>
              <a:r>
                <a:rPr lang="fr-FR" dirty="0"/>
                <a:t> and </a:t>
              </a:r>
              <a:r>
                <a:rPr lang="fr-FR" dirty="0" err="1"/>
                <a:t>evolution</a:t>
              </a:r>
              <a:r>
                <a:rPr lang="fr-FR" dirty="0"/>
                <a:t> of the thermal </a:t>
              </a:r>
              <a:r>
                <a:rPr lang="fr-FR" dirty="0" err="1"/>
                <a:t>detection</a:t>
              </a:r>
              <a:r>
                <a:rPr lang="fr-FR" dirty="0"/>
                <a:t> </a:t>
              </a:r>
              <a:r>
                <a:rPr lang="fr-FR" dirty="0" err="1"/>
                <a:t>threshold</a:t>
              </a:r>
              <a:r>
                <a:rPr lang="fr-FR" dirty="0"/>
                <a:t> </a:t>
              </a:r>
              <a:r>
                <a:rPr lang="fr-FR" dirty="0" err="1"/>
                <a:t>provides</a:t>
              </a:r>
              <a:r>
                <a:rPr lang="fr-FR" dirty="0"/>
                <a:t> an insight </a:t>
              </a:r>
              <a:r>
                <a:rPr lang="fr-FR" dirty="0" err="1"/>
                <a:t>into</a:t>
              </a:r>
              <a:r>
                <a:rPr lang="fr-FR" dirty="0"/>
                <a:t> </a:t>
              </a:r>
              <a:r>
                <a:rPr lang="fr-FR" dirty="0" err="1"/>
                <a:t>its</a:t>
              </a:r>
              <a:r>
                <a:rPr lang="fr-FR" dirty="0"/>
                <a:t> </a:t>
              </a:r>
              <a:r>
                <a:rPr lang="fr-FR" dirty="0" err="1"/>
                <a:t>discriminating</a:t>
              </a:r>
              <a:r>
                <a:rPr lang="fr-FR" dirty="0"/>
                <a:t> power.</a:t>
              </a:r>
              <a:endParaRPr dirty="0"/>
            </a:p>
          </p:txBody>
        </p:sp>
        <p:sp>
          <p:nvSpPr>
            <p:cNvPr id="79" name="object 51">
              <a:extLst>
                <a:ext uri="{FF2B5EF4-FFF2-40B4-BE49-F238E27FC236}">
                  <a16:creationId xmlns:a16="http://schemas.microsoft.com/office/drawing/2014/main" id="{0291285D-407E-048F-C42F-4437CF3ACE86}"/>
                </a:ext>
              </a:extLst>
            </p:cNvPr>
            <p:cNvSpPr/>
            <p:nvPr/>
          </p:nvSpPr>
          <p:spPr>
            <a:xfrm>
              <a:off x="5468172" y="14307736"/>
              <a:ext cx="8494395" cy="2329180"/>
            </a:xfrm>
            <a:custGeom>
              <a:avLst/>
              <a:gdLst/>
              <a:ahLst/>
              <a:cxnLst/>
              <a:rect l="l" t="t" r="r" b="b"/>
              <a:pathLst>
                <a:path w="8494394" h="2329180">
                  <a:moveTo>
                    <a:pt x="0" y="388170"/>
                  </a:moveTo>
                  <a:lnTo>
                    <a:pt x="3024" y="339479"/>
                  </a:lnTo>
                  <a:lnTo>
                    <a:pt x="11855" y="292593"/>
                  </a:lnTo>
                  <a:lnTo>
                    <a:pt x="26128" y="247875"/>
                  </a:lnTo>
                  <a:lnTo>
                    <a:pt x="45480" y="205690"/>
                  </a:lnTo>
                  <a:lnTo>
                    <a:pt x="69547" y="166400"/>
                  </a:lnTo>
                  <a:lnTo>
                    <a:pt x="97965" y="130371"/>
                  </a:lnTo>
                  <a:lnTo>
                    <a:pt x="130371" y="97965"/>
                  </a:lnTo>
                  <a:lnTo>
                    <a:pt x="166400" y="69547"/>
                  </a:lnTo>
                  <a:lnTo>
                    <a:pt x="205690" y="45480"/>
                  </a:lnTo>
                  <a:lnTo>
                    <a:pt x="247875" y="26128"/>
                  </a:lnTo>
                  <a:lnTo>
                    <a:pt x="292593" y="11855"/>
                  </a:lnTo>
                  <a:lnTo>
                    <a:pt x="339480" y="3024"/>
                  </a:lnTo>
                  <a:lnTo>
                    <a:pt x="388171" y="0"/>
                  </a:lnTo>
                  <a:lnTo>
                    <a:pt x="8105916" y="0"/>
                  </a:lnTo>
                  <a:lnTo>
                    <a:pt x="8156938" y="3366"/>
                  </a:lnTo>
                  <a:lnTo>
                    <a:pt x="8206655" y="13298"/>
                  </a:lnTo>
                  <a:lnTo>
                    <a:pt x="8254462" y="29547"/>
                  </a:lnTo>
                  <a:lnTo>
                    <a:pt x="8299757" y="51862"/>
                  </a:lnTo>
                  <a:lnTo>
                    <a:pt x="8341935" y="79994"/>
                  </a:lnTo>
                  <a:lnTo>
                    <a:pt x="8380394" y="113692"/>
                  </a:lnTo>
                  <a:lnTo>
                    <a:pt x="8414092" y="152152"/>
                  </a:lnTo>
                  <a:lnTo>
                    <a:pt x="8442224" y="194330"/>
                  </a:lnTo>
                  <a:lnTo>
                    <a:pt x="8464539" y="239624"/>
                  </a:lnTo>
                  <a:lnTo>
                    <a:pt x="8480788" y="287431"/>
                  </a:lnTo>
                  <a:lnTo>
                    <a:pt x="8490720" y="337148"/>
                  </a:lnTo>
                  <a:lnTo>
                    <a:pt x="8494087" y="388170"/>
                  </a:lnTo>
                  <a:lnTo>
                    <a:pt x="8494087" y="1940812"/>
                  </a:lnTo>
                  <a:lnTo>
                    <a:pt x="8491062" y="1989503"/>
                  </a:lnTo>
                  <a:lnTo>
                    <a:pt x="8482232" y="2036389"/>
                  </a:lnTo>
                  <a:lnTo>
                    <a:pt x="8467958" y="2081107"/>
                  </a:lnTo>
                  <a:lnTo>
                    <a:pt x="8448606" y="2123292"/>
                  </a:lnTo>
                  <a:lnTo>
                    <a:pt x="8424539" y="2162582"/>
                  </a:lnTo>
                  <a:lnTo>
                    <a:pt x="8396121" y="2198611"/>
                  </a:lnTo>
                  <a:lnTo>
                    <a:pt x="8363715" y="2231017"/>
                  </a:lnTo>
                  <a:lnTo>
                    <a:pt x="8327686" y="2259435"/>
                  </a:lnTo>
                  <a:lnTo>
                    <a:pt x="8288397" y="2283502"/>
                  </a:lnTo>
                  <a:lnTo>
                    <a:pt x="8246211" y="2302854"/>
                  </a:lnTo>
                  <a:lnTo>
                    <a:pt x="8201493" y="2317127"/>
                  </a:lnTo>
                  <a:lnTo>
                    <a:pt x="8154607" y="2325958"/>
                  </a:lnTo>
                  <a:lnTo>
                    <a:pt x="8105916" y="2328982"/>
                  </a:lnTo>
                  <a:lnTo>
                    <a:pt x="388171" y="2328982"/>
                  </a:lnTo>
                  <a:lnTo>
                    <a:pt x="339480" y="2325958"/>
                  </a:lnTo>
                  <a:lnTo>
                    <a:pt x="292593" y="2317127"/>
                  </a:lnTo>
                  <a:lnTo>
                    <a:pt x="247875" y="2302854"/>
                  </a:lnTo>
                  <a:lnTo>
                    <a:pt x="205690" y="2283502"/>
                  </a:lnTo>
                  <a:lnTo>
                    <a:pt x="166400" y="2259435"/>
                  </a:lnTo>
                  <a:lnTo>
                    <a:pt x="130371" y="2231017"/>
                  </a:lnTo>
                  <a:lnTo>
                    <a:pt x="97965" y="2198611"/>
                  </a:lnTo>
                  <a:lnTo>
                    <a:pt x="69547" y="2162582"/>
                  </a:lnTo>
                  <a:lnTo>
                    <a:pt x="45480" y="2123292"/>
                  </a:lnTo>
                  <a:lnTo>
                    <a:pt x="26128" y="2081107"/>
                  </a:lnTo>
                  <a:lnTo>
                    <a:pt x="11855" y="2036389"/>
                  </a:lnTo>
                  <a:lnTo>
                    <a:pt x="3024" y="1989503"/>
                  </a:lnTo>
                  <a:lnTo>
                    <a:pt x="0" y="1940812"/>
                  </a:lnTo>
                  <a:lnTo>
                    <a:pt x="0" y="388170"/>
                  </a:lnTo>
                  <a:close/>
                </a:path>
              </a:pathLst>
            </a:custGeom>
            <a:ln w="35793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1" name="ZoneTexte 80">
            <a:extLst>
              <a:ext uri="{FF2B5EF4-FFF2-40B4-BE49-F238E27FC236}">
                <a16:creationId xmlns:a16="http://schemas.microsoft.com/office/drawing/2014/main" id="{06BE8FFE-9991-90D8-E508-100D13C5D094}"/>
              </a:ext>
            </a:extLst>
          </p:cNvPr>
          <p:cNvSpPr txBox="1"/>
          <p:nvPr/>
        </p:nvSpPr>
        <p:spPr>
          <a:xfrm>
            <a:off x="-1809750" y="12687994"/>
            <a:ext cx="15632004" cy="2839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08930">
              <a:lnSpc>
                <a:spcPct val="100000"/>
              </a:lnSpc>
            </a:pPr>
            <a:r>
              <a:rPr lang="fr-FR" sz="2400" b="1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RÉSULTATS</a:t>
            </a:r>
            <a:endParaRPr lang="fr-FR" sz="2400" dirty="0">
              <a:latin typeface="Calibri"/>
              <a:cs typeface="Calibri"/>
            </a:endParaRPr>
          </a:p>
          <a:p>
            <a:pPr marL="5460365" marR="5080">
              <a:lnSpc>
                <a:spcPct val="101600"/>
              </a:lnSpc>
              <a:spcBef>
                <a:spcPts val="1845"/>
              </a:spcBef>
            </a:pPr>
            <a:r>
              <a:rPr lang="fr-FR" sz="1800" spc="5" dirty="0">
                <a:cs typeface="Calibri"/>
              </a:rPr>
              <a:t>The 2019 (n=60), 2021 (n=40), and 2023 (n=34) acquisitions made in </a:t>
            </a:r>
            <a:r>
              <a:rPr lang="fr-FR" sz="1800" spc="5" dirty="0" err="1">
                <a:cs typeface="Calibri"/>
              </a:rPr>
              <a:t>osteopathic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schools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were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statistically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compared</a:t>
            </a:r>
            <a:r>
              <a:rPr lang="fr-FR" sz="1800" spc="5" dirty="0">
                <a:cs typeface="Calibri"/>
              </a:rPr>
              <a:t>. The 34 </a:t>
            </a:r>
            <a:r>
              <a:rPr lang="fr-FR" sz="1800" spc="5" dirty="0" err="1">
                <a:cs typeface="Calibri"/>
              </a:rPr>
              <a:t>results</a:t>
            </a:r>
            <a:r>
              <a:rPr lang="fr-FR" sz="1800" spc="5" dirty="0">
                <a:cs typeface="Calibri"/>
              </a:rPr>
              <a:t> (2023) </a:t>
            </a:r>
            <a:r>
              <a:rPr lang="fr-FR" sz="1800" spc="5" dirty="0" err="1">
                <a:cs typeface="Calibri"/>
              </a:rPr>
              <a:t>were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significant</a:t>
            </a:r>
            <a:r>
              <a:rPr lang="fr-FR" sz="1800" spc="5" dirty="0">
                <a:cs typeface="Calibri"/>
              </a:rPr>
              <a:t>: p &lt; 0.032.</a:t>
            </a:r>
          </a:p>
          <a:p>
            <a:pPr marL="5460365" marR="5080">
              <a:lnSpc>
                <a:spcPct val="101600"/>
              </a:lnSpc>
              <a:spcBef>
                <a:spcPts val="1845"/>
              </a:spcBef>
            </a:pPr>
            <a:r>
              <a:rPr lang="fr-FR" sz="1800" spc="5" dirty="0" err="1">
                <a:cs typeface="Calibri"/>
              </a:rPr>
              <a:t>Osteopathic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students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detect</a:t>
            </a:r>
            <a:r>
              <a:rPr lang="fr-FR" sz="1800" spc="5" dirty="0">
                <a:cs typeface="Calibri"/>
              </a:rPr>
              <a:t> a </a:t>
            </a:r>
            <a:r>
              <a:rPr lang="fr-FR" sz="1800" spc="5" dirty="0" err="1">
                <a:cs typeface="Calibri"/>
              </a:rPr>
              <a:t>mean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temperature</a:t>
            </a:r>
            <a:r>
              <a:rPr lang="fr-FR" sz="1800" spc="5" dirty="0">
                <a:cs typeface="Calibri"/>
              </a:rPr>
              <a:t> variation of </a:t>
            </a:r>
            <a:r>
              <a:rPr lang="fr-FR" sz="1800" b="1" spc="5" dirty="0">
                <a:cs typeface="Calibri"/>
              </a:rPr>
              <a:t>1.2°C for </a:t>
            </a:r>
            <a:r>
              <a:rPr lang="fr-FR" sz="1800" b="1" spc="5" dirty="0" err="1">
                <a:cs typeface="Calibri"/>
              </a:rPr>
              <a:t>temperatures</a:t>
            </a:r>
            <a:r>
              <a:rPr lang="fr-FR" sz="1800" b="1" spc="5" dirty="0">
                <a:cs typeface="Calibri"/>
              </a:rPr>
              <a:t> </a:t>
            </a:r>
            <a:r>
              <a:rPr lang="fr-FR" sz="1800" b="1" spc="5" dirty="0" err="1">
                <a:cs typeface="Calibri"/>
              </a:rPr>
              <a:t>between</a:t>
            </a:r>
            <a:r>
              <a:rPr lang="fr-FR" sz="1800" b="1" spc="5" dirty="0">
                <a:cs typeface="Calibri"/>
              </a:rPr>
              <a:t> 17°C and 34°C. </a:t>
            </a:r>
            <a:r>
              <a:rPr lang="fr-FR" sz="1400" spc="5" dirty="0">
                <a:cs typeface="Calibri"/>
              </a:rPr>
              <a:t>(+/- 1.2 ° C (DS +/- 0.6)</a:t>
            </a:r>
          </a:p>
          <a:p>
            <a:pPr marL="5460365" marR="5080">
              <a:lnSpc>
                <a:spcPct val="101600"/>
              </a:lnSpc>
              <a:spcBef>
                <a:spcPts val="1845"/>
              </a:spcBef>
            </a:pPr>
            <a:r>
              <a:rPr lang="fr-FR" sz="1800" spc="5" dirty="0">
                <a:cs typeface="Calibri"/>
              </a:rPr>
              <a:t>Over 3 </a:t>
            </a:r>
            <a:r>
              <a:rPr lang="fr-FR" sz="1800" spc="5" dirty="0" err="1">
                <a:cs typeface="Calibri"/>
              </a:rPr>
              <a:t>years</a:t>
            </a:r>
            <a:r>
              <a:rPr lang="fr-FR" sz="1800" spc="5" dirty="0">
                <a:cs typeface="Calibri"/>
              </a:rPr>
              <a:t> of practice, the </a:t>
            </a:r>
            <a:r>
              <a:rPr lang="fr-FR" sz="1800" spc="5" dirty="0" err="1">
                <a:cs typeface="Calibri"/>
              </a:rPr>
              <a:t>detection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threshold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is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lowered</a:t>
            </a:r>
            <a:r>
              <a:rPr lang="fr-FR" sz="1800" spc="5" dirty="0">
                <a:cs typeface="Calibri"/>
              </a:rPr>
              <a:t> by 0.3°C, but </a:t>
            </a:r>
            <a:r>
              <a:rPr lang="fr-FR" sz="1800" spc="5" dirty="0" err="1">
                <a:cs typeface="Calibri"/>
              </a:rPr>
              <a:t>this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does</a:t>
            </a:r>
            <a:r>
              <a:rPr lang="fr-FR" sz="1800" spc="5" dirty="0">
                <a:cs typeface="Calibri"/>
              </a:rPr>
              <a:t> not </a:t>
            </a:r>
            <a:r>
              <a:rPr lang="fr-FR" sz="1800" spc="5" dirty="0" err="1">
                <a:cs typeface="Calibri"/>
              </a:rPr>
              <a:t>mean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that</a:t>
            </a:r>
            <a:r>
              <a:rPr lang="fr-FR" sz="1800" spc="5" dirty="0">
                <a:cs typeface="Calibri"/>
              </a:rPr>
              <a:t> the </a:t>
            </a:r>
            <a:r>
              <a:rPr lang="fr-FR" sz="1800" spc="5" dirty="0" err="1">
                <a:cs typeface="Calibri"/>
              </a:rPr>
              <a:t>student</a:t>
            </a:r>
            <a:r>
              <a:rPr lang="fr-FR" sz="1800" spc="5" dirty="0">
                <a:cs typeface="Calibri"/>
              </a:rPr>
              <a:t> "gains" 0.1 </a:t>
            </a:r>
            <a:r>
              <a:rPr lang="fr-FR" sz="1800" spc="5" dirty="0" err="1">
                <a:cs typeface="Calibri"/>
              </a:rPr>
              <a:t>degrees</a:t>
            </a:r>
            <a:r>
              <a:rPr lang="fr-FR" sz="1800" spc="5" dirty="0">
                <a:cs typeface="Calibri"/>
              </a:rPr>
              <a:t> per </a:t>
            </a:r>
            <a:r>
              <a:rPr lang="fr-FR" sz="1800" spc="5" dirty="0" err="1">
                <a:cs typeface="Calibri"/>
              </a:rPr>
              <a:t>year</a:t>
            </a:r>
            <a:r>
              <a:rPr lang="fr-FR" sz="1800" spc="5" dirty="0">
                <a:cs typeface="Calibri"/>
              </a:rPr>
              <a:t>, as </a:t>
            </a:r>
            <a:r>
              <a:rPr lang="fr-FR" sz="1800" spc="5" dirty="0" err="1">
                <a:cs typeface="Calibri"/>
              </a:rPr>
              <a:t>results</a:t>
            </a:r>
            <a:r>
              <a:rPr lang="fr-FR" sz="1800" spc="5" dirty="0">
                <a:cs typeface="Calibri"/>
              </a:rPr>
              <a:t> are </a:t>
            </a:r>
            <a:r>
              <a:rPr lang="fr-FR" sz="1800" spc="5" dirty="0" err="1">
                <a:cs typeface="Calibri"/>
              </a:rPr>
              <a:t>so</a:t>
            </a:r>
            <a:r>
              <a:rPr lang="fr-FR" sz="1800" spc="5" dirty="0">
                <a:cs typeface="Calibri"/>
              </a:rPr>
              <a:t> </a:t>
            </a:r>
            <a:r>
              <a:rPr lang="fr-FR" sz="1800" spc="5" dirty="0" err="1">
                <a:cs typeface="Calibri"/>
              </a:rPr>
              <a:t>heterogeneous</a:t>
            </a:r>
            <a:r>
              <a:rPr lang="fr-FR" sz="1800" spc="5" dirty="0">
                <a:cs typeface="Calibri"/>
              </a:rPr>
              <a:t>.</a:t>
            </a:r>
            <a:endParaRPr lang="fr-FR" sz="1800" dirty="0"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590</Words>
  <Application>Microsoft Macintosh PowerPoint</Application>
  <PresentationFormat>Personnalisé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-apple-system</vt:lpstr>
      <vt:lpstr>Arial</vt:lpstr>
      <vt:lpstr>Arial MT</vt:lpstr>
      <vt:lpstr>Calibri</vt:lpstr>
      <vt:lpstr>Office Theme</vt:lpstr>
      <vt:lpstr>How do we know if our perception is right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Température V6 .pptx</dc:title>
  <dc:creator>Jason Dioya</dc:creator>
  <cp:lastModifiedBy>Microsoft Office User</cp:lastModifiedBy>
  <cp:revision>8</cp:revision>
  <dcterms:created xsi:type="dcterms:W3CDTF">2023-07-06T16:14:59Z</dcterms:created>
  <dcterms:modified xsi:type="dcterms:W3CDTF">2024-01-30T13:14:12Z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